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58" r:id="rId12"/>
    <p:sldId id="273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11CFF5-5F44-CA7E-18C4-2E3332985125}" name="bMkeZ6nGKfUpXQbC" initials="" userId="S::bMkeZ6nGKfUpXQbC@microsoft.pseudonym.fu-berlin.de::019d597e-be59-4387-9549-f77b1f9c26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mp.fu-berlin.de/fbv/pruefungsbuero/Formulare/PDFs/Anerkennungsformular_Comp_-Sciences-_StOPO-2016_496a_-EN---2024.pdf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mp.fu-berlin.de/fbv/pruefungsbuero/Formulare/PDFs/Anerkennungsformular_Comp_-Sciences-_StOPO-2016_496a_-EN---2024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B7EA06-1DA7-44FB-8CCF-4AFA5C05C33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A162A6-48DB-4A7D-BEFD-1FB1EC6C944D}">
      <dgm:prSet/>
      <dgm:spPr/>
      <dgm:t>
        <a:bodyPr/>
        <a:lstStyle/>
        <a:p>
          <a:pPr>
            <a:defRPr cap="all"/>
          </a:pPr>
          <a:r>
            <a:rPr lang="de-DE"/>
            <a:t>Synchronization Courses</a:t>
          </a:r>
          <a:endParaRPr lang="en-US"/>
        </a:p>
      </dgm:t>
    </dgm:pt>
    <dgm:pt modelId="{FF377188-D1E3-470A-8855-DA10D12CA63A}" type="parTrans" cxnId="{9B258347-BA0F-4A2E-8A89-FEB466394EC4}">
      <dgm:prSet/>
      <dgm:spPr/>
      <dgm:t>
        <a:bodyPr/>
        <a:lstStyle/>
        <a:p>
          <a:endParaRPr lang="en-US"/>
        </a:p>
      </dgm:t>
    </dgm:pt>
    <dgm:pt modelId="{4A17C973-1E11-420D-8615-CAE7D32AEBF0}" type="sibTrans" cxnId="{9B258347-BA0F-4A2E-8A89-FEB466394EC4}">
      <dgm:prSet/>
      <dgm:spPr/>
      <dgm:t>
        <a:bodyPr/>
        <a:lstStyle/>
        <a:p>
          <a:endParaRPr lang="en-US"/>
        </a:p>
      </dgm:t>
    </dgm:pt>
    <dgm:pt modelId="{BB616A36-7600-4359-BA5D-538F016B2FA7}">
      <dgm:prSet/>
      <dgm:spPr/>
      <dgm:t>
        <a:bodyPr/>
        <a:lstStyle/>
        <a:p>
          <a:pPr>
            <a:defRPr cap="all"/>
          </a:pPr>
          <a:r>
            <a:rPr lang="de-DE"/>
            <a:t>Scientific Computing Courses</a:t>
          </a:r>
          <a:endParaRPr lang="en-US"/>
        </a:p>
      </dgm:t>
    </dgm:pt>
    <dgm:pt modelId="{F9D43CBE-05C6-4D6C-A77A-E79A0B90E6F8}" type="parTrans" cxnId="{DDE673D5-817D-40DC-A7B7-575DB4C716F7}">
      <dgm:prSet/>
      <dgm:spPr/>
      <dgm:t>
        <a:bodyPr/>
        <a:lstStyle/>
        <a:p>
          <a:endParaRPr lang="en-US"/>
        </a:p>
      </dgm:t>
    </dgm:pt>
    <dgm:pt modelId="{7C5EF6F1-92CC-49A3-9157-C29F8719DC04}" type="sibTrans" cxnId="{DDE673D5-817D-40DC-A7B7-575DB4C716F7}">
      <dgm:prSet/>
      <dgm:spPr/>
      <dgm:t>
        <a:bodyPr/>
        <a:lstStyle/>
        <a:p>
          <a:endParaRPr lang="en-US"/>
        </a:p>
      </dgm:t>
    </dgm:pt>
    <dgm:pt modelId="{905F8877-00EE-4820-B56E-08DCC82C0088}">
      <dgm:prSet/>
      <dgm:spPr/>
      <dgm:t>
        <a:bodyPr/>
        <a:lstStyle/>
        <a:p>
          <a:pPr>
            <a:defRPr cap="all"/>
          </a:pPr>
          <a:r>
            <a:rPr lang="de-DE" dirty="0" err="1"/>
            <a:t>Recognitions</a:t>
          </a:r>
          <a:endParaRPr lang="en-US" dirty="0"/>
        </a:p>
      </dgm:t>
    </dgm:pt>
    <dgm:pt modelId="{48998A6F-744C-4345-8D7C-0F9600A06CC8}" type="parTrans" cxnId="{D16140FD-1164-43C9-9DFE-9DE0F1776F50}">
      <dgm:prSet/>
      <dgm:spPr/>
      <dgm:t>
        <a:bodyPr/>
        <a:lstStyle/>
        <a:p>
          <a:endParaRPr lang="en-US"/>
        </a:p>
      </dgm:t>
    </dgm:pt>
    <dgm:pt modelId="{CD395836-90AB-4D64-BD48-1D4D22B8A181}" type="sibTrans" cxnId="{D16140FD-1164-43C9-9DFE-9DE0F1776F50}">
      <dgm:prSet/>
      <dgm:spPr/>
      <dgm:t>
        <a:bodyPr/>
        <a:lstStyle/>
        <a:p>
          <a:endParaRPr lang="en-US"/>
        </a:p>
      </dgm:t>
    </dgm:pt>
    <dgm:pt modelId="{FF52C3E3-FB90-4154-AB5B-1172A7BCC8E2}" type="pres">
      <dgm:prSet presAssocID="{C9B7EA06-1DA7-44FB-8CCF-4AFA5C05C33E}" presName="root" presStyleCnt="0">
        <dgm:presLayoutVars>
          <dgm:dir/>
          <dgm:resizeHandles val="exact"/>
        </dgm:presLayoutVars>
      </dgm:prSet>
      <dgm:spPr/>
    </dgm:pt>
    <dgm:pt modelId="{94F74159-DF87-4534-AAB4-AA1317061901}" type="pres">
      <dgm:prSet presAssocID="{BFA162A6-48DB-4A7D-BEFD-1FB1EC6C944D}" presName="compNode" presStyleCnt="0"/>
      <dgm:spPr/>
    </dgm:pt>
    <dgm:pt modelId="{13EC2CF9-13FA-4D04-A709-3CA8C79F3C56}" type="pres">
      <dgm:prSet presAssocID="{BFA162A6-48DB-4A7D-BEFD-1FB1EC6C944D}" presName="iconBgRect" presStyleLbl="bgShp" presStyleIdx="0" presStyleCnt="3"/>
      <dgm:spPr/>
    </dgm:pt>
    <dgm:pt modelId="{27CD0D38-4153-4640-B855-FD9EFB06432D}" type="pres">
      <dgm:prSet presAssocID="{BFA162A6-48DB-4A7D-BEFD-1FB1EC6C944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B537C4AA-79C0-42BB-A1E4-08C92AF45450}" type="pres">
      <dgm:prSet presAssocID="{BFA162A6-48DB-4A7D-BEFD-1FB1EC6C944D}" presName="spaceRect" presStyleCnt="0"/>
      <dgm:spPr/>
    </dgm:pt>
    <dgm:pt modelId="{D2AFAD9B-5E96-4142-AFC5-1D61B20F4C82}" type="pres">
      <dgm:prSet presAssocID="{BFA162A6-48DB-4A7D-BEFD-1FB1EC6C944D}" presName="textRect" presStyleLbl="revTx" presStyleIdx="0" presStyleCnt="3">
        <dgm:presLayoutVars>
          <dgm:chMax val="1"/>
          <dgm:chPref val="1"/>
        </dgm:presLayoutVars>
      </dgm:prSet>
      <dgm:spPr/>
    </dgm:pt>
    <dgm:pt modelId="{49DF1298-4137-443D-BCD7-002C4AAAB313}" type="pres">
      <dgm:prSet presAssocID="{4A17C973-1E11-420D-8615-CAE7D32AEBF0}" presName="sibTrans" presStyleCnt="0"/>
      <dgm:spPr/>
    </dgm:pt>
    <dgm:pt modelId="{40049B30-A43C-498A-9A0A-46CD89107E2E}" type="pres">
      <dgm:prSet presAssocID="{BB616A36-7600-4359-BA5D-538F016B2FA7}" presName="compNode" presStyleCnt="0"/>
      <dgm:spPr/>
    </dgm:pt>
    <dgm:pt modelId="{213A34A4-8D7F-420B-84F2-4A7835E36CF4}" type="pres">
      <dgm:prSet presAssocID="{BB616A36-7600-4359-BA5D-538F016B2FA7}" presName="iconBgRect" presStyleLbl="bgShp" presStyleIdx="1" presStyleCnt="3"/>
      <dgm:spPr/>
    </dgm:pt>
    <dgm:pt modelId="{D92764AA-545D-4C4F-B75A-830C39A7DAB0}" type="pres">
      <dgm:prSet presAssocID="{BB616A36-7600-4359-BA5D-538F016B2FA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548B9438-B4EF-47EC-9617-86ECF73509A6}" type="pres">
      <dgm:prSet presAssocID="{BB616A36-7600-4359-BA5D-538F016B2FA7}" presName="spaceRect" presStyleCnt="0"/>
      <dgm:spPr/>
    </dgm:pt>
    <dgm:pt modelId="{73653F60-AB81-4A02-8A38-10F173623E3B}" type="pres">
      <dgm:prSet presAssocID="{BB616A36-7600-4359-BA5D-538F016B2FA7}" presName="textRect" presStyleLbl="revTx" presStyleIdx="1" presStyleCnt="3">
        <dgm:presLayoutVars>
          <dgm:chMax val="1"/>
          <dgm:chPref val="1"/>
        </dgm:presLayoutVars>
      </dgm:prSet>
      <dgm:spPr/>
    </dgm:pt>
    <dgm:pt modelId="{EC59FB73-4F57-4E1E-A30B-8062CBB08ABF}" type="pres">
      <dgm:prSet presAssocID="{7C5EF6F1-92CC-49A3-9157-C29F8719DC04}" presName="sibTrans" presStyleCnt="0"/>
      <dgm:spPr/>
    </dgm:pt>
    <dgm:pt modelId="{8512A67C-634B-4879-A2D5-E72D2690C9E7}" type="pres">
      <dgm:prSet presAssocID="{905F8877-00EE-4820-B56E-08DCC82C0088}" presName="compNode" presStyleCnt="0"/>
      <dgm:spPr/>
    </dgm:pt>
    <dgm:pt modelId="{C2F52B10-408C-42BB-A6EE-B1108BD17A59}" type="pres">
      <dgm:prSet presAssocID="{905F8877-00EE-4820-B56E-08DCC82C0088}" presName="iconBgRect" presStyleLbl="bgShp" presStyleIdx="2" presStyleCnt="3"/>
      <dgm:spPr/>
    </dgm:pt>
    <dgm:pt modelId="{A315572A-2D0D-4628-877A-5BABA1A80559}" type="pres">
      <dgm:prSet presAssocID="{905F8877-00EE-4820-B56E-08DCC82C008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nüband"/>
        </a:ext>
      </dgm:extLst>
    </dgm:pt>
    <dgm:pt modelId="{3901F018-74DB-45CD-98F2-F0AD8EC42838}" type="pres">
      <dgm:prSet presAssocID="{905F8877-00EE-4820-B56E-08DCC82C0088}" presName="spaceRect" presStyleCnt="0"/>
      <dgm:spPr/>
    </dgm:pt>
    <dgm:pt modelId="{5E5219F3-D883-433E-9E0F-560663626813}" type="pres">
      <dgm:prSet presAssocID="{905F8877-00EE-4820-B56E-08DCC82C008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AF3A82C-70E8-43B8-8521-4407870FDE64}" type="presOf" srcId="{BB616A36-7600-4359-BA5D-538F016B2FA7}" destId="{73653F60-AB81-4A02-8A38-10F173623E3B}" srcOrd="0" destOrd="0" presId="urn:microsoft.com/office/officeart/2018/5/layout/IconCircleLabelList"/>
    <dgm:cxn modelId="{9B258347-BA0F-4A2E-8A89-FEB466394EC4}" srcId="{C9B7EA06-1DA7-44FB-8CCF-4AFA5C05C33E}" destId="{BFA162A6-48DB-4A7D-BEFD-1FB1EC6C944D}" srcOrd="0" destOrd="0" parTransId="{FF377188-D1E3-470A-8855-DA10D12CA63A}" sibTransId="{4A17C973-1E11-420D-8615-CAE7D32AEBF0}"/>
    <dgm:cxn modelId="{F2AB519B-599E-498B-A19B-EA259D037B97}" type="presOf" srcId="{905F8877-00EE-4820-B56E-08DCC82C0088}" destId="{5E5219F3-D883-433E-9E0F-560663626813}" srcOrd="0" destOrd="0" presId="urn:microsoft.com/office/officeart/2018/5/layout/IconCircleLabelList"/>
    <dgm:cxn modelId="{DDE673D5-817D-40DC-A7B7-575DB4C716F7}" srcId="{C9B7EA06-1DA7-44FB-8CCF-4AFA5C05C33E}" destId="{BB616A36-7600-4359-BA5D-538F016B2FA7}" srcOrd="1" destOrd="0" parTransId="{F9D43CBE-05C6-4D6C-A77A-E79A0B90E6F8}" sibTransId="{7C5EF6F1-92CC-49A3-9157-C29F8719DC04}"/>
    <dgm:cxn modelId="{433EFDD5-156B-46C8-B66C-BDC46FEB9024}" type="presOf" srcId="{BFA162A6-48DB-4A7D-BEFD-1FB1EC6C944D}" destId="{D2AFAD9B-5E96-4142-AFC5-1D61B20F4C82}" srcOrd="0" destOrd="0" presId="urn:microsoft.com/office/officeart/2018/5/layout/IconCircleLabelList"/>
    <dgm:cxn modelId="{DB6352DF-D216-4DD6-BC0D-C445A0040E4D}" type="presOf" srcId="{C9B7EA06-1DA7-44FB-8CCF-4AFA5C05C33E}" destId="{FF52C3E3-FB90-4154-AB5B-1172A7BCC8E2}" srcOrd="0" destOrd="0" presId="urn:microsoft.com/office/officeart/2018/5/layout/IconCircleLabelList"/>
    <dgm:cxn modelId="{D16140FD-1164-43C9-9DFE-9DE0F1776F50}" srcId="{C9B7EA06-1DA7-44FB-8CCF-4AFA5C05C33E}" destId="{905F8877-00EE-4820-B56E-08DCC82C0088}" srcOrd="2" destOrd="0" parTransId="{48998A6F-744C-4345-8D7C-0F9600A06CC8}" sibTransId="{CD395836-90AB-4D64-BD48-1D4D22B8A181}"/>
    <dgm:cxn modelId="{C32CBF5C-741B-48DB-9839-BB923D966154}" type="presParOf" srcId="{FF52C3E3-FB90-4154-AB5B-1172A7BCC8E2}" destId="{94F74159-DF87-4534-AAB4-AA1317061901}" srcOrd="0" destOrd="0" presId="urn:microsoft.com/office/officeart/2018/5/layout/IconCircleLabelList"/>
    <dgm:cxn modelId="{BAA8F772-175B-4E93-8876-19F6F74D161E}" type="presParOf" srcId="{94F74159-DF87-4534-AAB4-AA1317061901}" destId="{13EC2CF9-13FA-4D04-A709-3CA8C79F3C56}" srcOrd="0" destOrd="0" presId="urn:microsoft.com/office/officeart/2018/5/layout/IconCircleLabelList"/>
    <dgm:cxn modelId="{9F2F1031-FEAA-4FE4-AA17-8D2BD508886F}" type="presParOf" srcId="{94F74159-DF87-4534-AAB4-AA1317061901}" destId="{27CD0D38-4153-4640-B855-FD9EFB06432D}" srcOrd="1" destOrd="0" presId="urn:microsoft.com/office/officeart/2018/5/layout/IconCircleLabelList"/>
    <dgm:cxn modelId="{97A637F6-F6DB-4DB5-92EB-46E5884220F1}" type="presParOf" srcId="{94F74159-DF87-4534-AAB4-AA1317061901}" destId="{B537C4AA-79C0-42BB-A1E4-08C92AF45450}" srcOrd="2" destOrd="0" presId="urn:microsoft.com/office/officeart/2018/5/layout/IconCircleLabelList"/>
    <dgm:cxn modelId="{B77D775F-0D04-4D48-9105-C920A1C4556B}" type="presParOf" srcId="{94F74159-DF87-4534-AAB4-AA1317061901}" destId="{D2AFAD9B-5E96-4142-AFC5-1D61B20F4C82}" srcOrd="3" destOrd="0" presId="urn:microsoft.com/office/officeart/2018/5/layout/IconCircleLabelList"/>
    <dgm:cxn modelId="{3FB10184-3D48-4F08-AEC0-BA597DC29999}" type="presParOf" srcId="{FF52C3E3-FB90-4154-AB5B-1172A7BCC8E2}" destId="{49DF1298-4137-443D-BCD7-002C4AAAB313}" srcOrd="1" destOrd="0" presId="urn:microsoft.com/office/officeart/2018/5/layout/IconCircleLabelList"/>
    <dgm:cxn modelId="{2D5158E5-86AB-4D54-B505-A72920EDB2AA}" type="presParOf" srcId="{FF52C3E3-FB90-4154-AB5B-1172A7BCC8E2}" destId="{40049B30-A43C-498A-9A0A-46CD89107E2E}" srcOrd="2" destOrd="0" presId="urn:microsoft.com/office/officeart/2018/5/layout/IconCircleLabelList"/>
    <dgm:cxn modelId="{E15AB0B6-4921-4F4A-9E88-EB9B97C39CC0}" type="presParOf" srcId="{40049B30-A43C-498A-9A0A-46CD89107E2E}" destId="{213A34A4-8D7F-420B-84F2-4A7835E36CF4}" srcOrd="0" destOrd="0" presId="urn:microsoft.com/office/officeart/2018/5/layout/IconCircleLabelList"/>
    <dgm:cxn modelId="{7D28E6D9-417C-4E66-A3E6-EB0C23778859}" type="presParOf" srcId="{40049B30-A43C-498A-9A0A-46CD89107E2E}" destId="{D92764AA-545D-4C4F-B75A-830C39A7DAB0}" srcOrd="1" destOrd="0" presId="urn:microsoft.com/office/officeart/2018/5/layout/IconCircleLabelList"/>
    <dgm:cxn modelId="{626A81B1-3E77-4F5F-8ABD-56E2BD968720}" type="presParOf" srcId="{40049B30-A43C-498A-9A0A-46CD89107E2E}" destId="{548B9438-B4EF-47EC-9617-86ECF73509A6}" srcOrd="2" destOrd="0" presId="urn:microsoft.com/office/officeart/2018/5/layout/IconCircleLabelList"/>
    <dgm:cxn modelId="{BE5B97AF-2213-4E0F-B7C3-57E8ED0E331A}" type="presParOf" srcId="{40049B30-A43C-498A-9A0A-46CD89107E2E}" destId="{73653F60-AB81-4A02-8A38-10F173623E3B}" srcOrd="3" destOrd="0" presId="urn:microsoft.com/office/officeart/2018/5/layout/IconCircleLabelList"/>
    <dgm:cxn modelId="{AAF68E91-6232-4998-A302-69DB1B7F6312}" type="presParOf" srcId="{FF52C3E3-FB90-4154-AB5B-1172A7BCC8E2}" destId="{EC59FB73-4F57-4E1E-A30B-8062CBB08ABF}" srcOrd="3" destOrd="0" presId="urn:microsoft.com/office/officeart/2018/5/layout/IconCircleLabelList"/>
    <dgm:cxn modelId="{80B9EB2C-9A8C-4FF2-842C-9B74F2F2521F}" type="presParOf" srcId="{FF52C3E3-FB90-4154-AB5B-1172A7BCC8E2}" destId="{8512A67C-634B-4879-A2D5-E72D2690C9E7}" srcOrd="4" destOrd="0" presId="urn:microsoft.com/office/officeart/2018/5/layout/IconCircleLabelList"/>
    <dgm:cxn modelId="{8B83F1F2-2792-42E6-BEF9-98DC44CA4491}" type="presParOf" srcId="{8512A67C-634B-4879-A2D5-E72D2690C9E7}" destId="{C2F52B10-408C-42BB-A6EE-B1108BD17A59}" srcOrd="0" destOrd="0" presId="urn:microsoft.com/office/officeart/2018/5/layout/IconCircleLabelList"/>
    <dgm:cxn modelId="{32C752B4-EEAB-4D5F-B22E-BA84056C803F}" type="presParOf" srcId="{8512A67C-634B-4879-A2D5-E72D2690C9E7}" destId="{A315572A-2D0D-4628-877A-5BABA1A80559}" srcOrd="1" destOrd="0" presId="urn:microsoft.com/office/officeart/2018/5/layout/IconCircleLabelList"/>
    <dgm:cxn modelId="{172432B3-09DB-4A8E-81EB-3D296062BD32}" type="presParOf" srcId="{8512A67C-634B-4879-A2D5-E72D2690C9E7}" destId="{3901F018-74DB-45CD-98F2-F0AD8EC42838}" srcOrd="2" destOrd="0" presId="urn:microsoft.com/office/officeart/2018/5/layout/IconCircleLabelList"/>
    <dgm:cxn modelId="{D935934A-915C-4EDA-B8CA-55B41174BA26}" type="presParOf" srcId="{8512A67C-634B-4879-A2D5-E72D2690C9E7}" destId="{5E5219F3-D883-433E-9E0F-56066362681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0B2DA7-1EDA-4015-A2D2-AB2722C8975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93A532-E37A-4DE2-8147-927D04003AD9}">
      <dgm:prSet/>
      <dgm:spPr/>
      <dgm:t>
        <a:bodyPr/>
        <a:lstStyle/>
        <a:p>
          <a:r>
            <a:rPr lang="en-AU" dirty="0"/>
            <a:t>You found a suitable course at TU, HU or any other university and now want to participate. What to do?</a:t>
          </a:r>
          <a:endParaRPr lang="en-US" dirty="0"/>
        </a:p>
      </dgm:t>
    </dgm:pt>
    <dgm:pt modelId="{3548319A-7953-493D-84A5-CB00BA9938E5}" type="parTrans" cxnId="{4DFCEB90-9BCB-4D66-B68E-12FEDB26B5FF}">
      <dgm:prSet/>
      <dgm:spPr/>
      <dgm:t>
        <a:bodyPr/>
        <a:lstStyle/>
        <a:p>
          <a:endParaRPr lang="en-US"/>
        </a:p>
      </dgm:t>
    </dgm:pt>
    <dgm:pt modelId="{32B4B4B4-574D-4D52-9639-D057400BF6EC}" type="sibTrans" cxnId="{4DFCEB90-9BCB-4D66-B68E-12FEDB26B5FF}">
      <dgm:prSet/>
      <dgm:spPr/>
      <dgm:t>
        <a:bodyPr/>
        <a:lstStyle/>
        <a:p>
          <a:endParaRPr lang="en-US"/>
        </a:p>
      </dgm:t>
    </dgm:pt>
    <dgm:pt modelId="{DF6D222B-F37C-4242-B8EE-D3976B8069FB}">
      <dgm:prSet/>
      <dgm:spPr/>
      <dgm:t>
        <a:bodyPr/>
        <a:lstStyle/>
        <a:p>
          <a:r>
            <a:rPr lang="en-AU" dirty="0"/>
            <a:t>Talk to Prof. </a:t>
          </a:r>
          <a:r>
            <a:rPr lang="en-AU" dirty="0" err="1"/>
            <a:t>Höfling</a:t>
          </a:r>
          <a:r>
            <a:rPr lang="en-AU" dirty="0"/>
            <a:t> whether the course can be recognized for the MSc (content/formalities)</a:t>
          </a:r>
          <a:endParaRPr lang="en-US" dirty="0"/>
        </a:p>
      </dgm:t>
    </dgm:pt>
    <dgm:pt modelId="{9CE5852D-14D2-48D0-BA05-2B3654A48E74}" type="parTrans" cxnId="{E99A27E0-98E6-4787-A28C-D5E51E18A90D}">
      <dgm:prSet/>
      <dgm:spPr/>
      <dgm:t>
        <a:bodyPr/>
        <a:lstStyle/>
        <a:p>
          <a:endParaRPr lang="en-US"/>
        </a:p>
      </dgm:t>
    </dgm:pt>
    <dgm:pt modelId="{3A7BDA49-2C71-4419-85A8-2636979D4BD5}" type="sibTrans" cxnId="{E99A27E0-98E6-4787-A28C-D5E51E18A90D}">
      <dgm:prSet/>
      <dgm:spPr/>
      <dgm:t>
        <a:bodyPr/>
        <a:lstStyle/>
        <a:p>
          <a:endParaRPr lang="en-US"/>
        </a:p>
      </dgm:t>
    </dgm:pt>
    <dgm:pt modelId="{0687EFB0-5894-4B85-ABFD-7A782EB264D3}">
      <dgm:prSet/>
      <dgm:spPr/>
      <dgm:t>
        <a:bodyPr/>
        <a:lstStyle/>
        <a:p>
          <a:r>
            <a:rPr lang="en-AU" dirty="0"/>
            <a:t>Talk to the course instructor whether they’re willing to enter you</a:t>
          </a:r>
          <a:endParaRPr lang="en-US" dirty="0"/>
        </a:p>
      </dgm:t>
    </dgm:pt>
    <dgm:pt modelId="{2B418644-7F25-497F-A5F9-DFA36045F231}" type="parTrans" cxnId="{5EF23106-77FB-462A-A27A-A01FD2EF4B07}">
      <dgm:prSet/>
      <dgm:spPr/>
      <dgm:t>
        <a:bodyPr/>
        <a:lstStyle/>
        <a:p>
          <a:endParaRPr lang="en-US"/>
        </a:p>
      </dgm:t>
    </dgm:pt>
    <dgm:pt modelId="{E24CB905-4022-4EEA-9031-1C5318523509}" type="sibTrans" cxnId="{5EF23106-77FB-462A-A27A-A01FD2EF4B07}">
      <dgm:prSet/>
      <dgm:spPr/>
      <dgm:t>
        <a:bodyPr/>
        <a:lstStyle/>
        <a:p>
          <a:endParaRPr lang="en-US"/>
        </a:p>
      </dgm:t>
    </dgm:pt>
    <dgm:pt modelId="{7D4885C8-C99F-4093-8A77-885A9B1D2D58}">
      <dgm:prSet/>
      <dgm:spPr/>
      <dgm:t>
        <a:bodyPr/>
        <a:lstStyle/>
        <a:p>
          <a:r>
            <a:rPr lang="en-AU" dirty="0"/>
            <a:t>Fill out the </a:t>
          </a:r>
          <a:r>
            <a:rPr lang="en-AU" dirty="0">
              <a:hlinkClick xmlns:r="http://schemas.openxmlformats.org/officeDocument/2006/relationships" r:id="rId1"/>
            </a:rPr>
            <a:t>course recognition form </a:t>
          </a:r>
          <a:r>
            <a:rPr lang="en-AU" i="1" dirty="0"/>
            <a:t>after you completed the course</a:t>
          </a:r>
          <a:r>
            <a:rPr lang="en-AU" dirty="0"/>
            <a:t>, get it signed and submit to our examination office</a:t>
          </a:r>
          <a:endParaRPr lang="en-US" dirty="0"/>
        </a:p>
      </dgm:t>
    </dgm:pt>
    <dgm:pt modelId="{FCD8573C-2100-44A2-BB1B-7F8CB58CCDC2}" type="parTrans" cxnId="{2107A356-12A9-4D26-A421-1659CD0B8BFD}">
      <dgm:prSet/>
      <dgm:spPr/>
      <dgm:t>
        <a:bodyPr/>
        <a:lstStyle/>
        <a:p>
          <a:endParaRPr lang="en-US"/>
        </a:p>
      </dgm:t>
    </dgm:pt>
    <dgm:pt modelId="{4EBC24A6-5D3E-4A45-837E-7704A9632DA9}" type="sibTrans" cxnId="{2107A356-12A9-4D26-A421-1659CD0B8BFD}">
      <dgm:prSet/>
      <dgm:spPr/>
      <dgm:t>
        <a:bodyPr/>
        <a:lstStyle/>
        <a:p>
          <a:endParaRPr lang="en-US"/>
        </a:p>
      </dgm:t>
    </dgm:pt>
    <dgm:pt modelId="{F5AA9BA9-2C32-46E6-B45A-66CEEB160EC1}" type="pres">
      <dgm:prSet presAssocID="{E30B2DA7-1EDA-4015-A2D2-AB2722C8975B}" presName="linear" presStyleCnt="0">
        <dgm:presLayoutVars>
          <dgm:animLvl val="lvl"/>
          <dgm:resizeHandles val="exact"/>
        </dgm:presLayoutVars>
      </dgm:prSet>
      <dgm:spPr/>
    </dgm:pt>
    <dgm:pt modelId="{2AB9945A-7D50-41AC-BE16-3150ADE26BF4}" type="pres">
      <dgm:prSet presAssocID="{3393A532-E37A-4DE2-8147-927D04003AD9}" presName="parentText" presStyleLbl="node1" presStyleIdx="0" presStyleCnt="1" custLinFactNeighborY="96">
        <dgm:presLayoutVars>
          <dgm:chMax val="0"/>
          <dgm:bulletEnabled val="1"/>
        </dgm:presLayoutVars>
      </dgm:prSet>
      <dgm:spPr/>
    </dgm:pt>
    <dgm:pt modelId="{FD6D3B8E-783C-48AF-8726-A7F9D998A4CB}" type="pres">
      <dgm:prSet presAssocID="{3393A532-E37A-4DE2-8147-927D04003AD9}" presName="childText" presStyleLbl="revTx" presStyleIdx="0" presStyleCnt="1" custLinFactNeighborX="-304" custLinFactNeighborY="5543">
        <dgm:presLayoutVars>
          <dgm:bulletEnabled val="1"/>
        </dgm:presLayoutVars>
      </dgm:prSet>
      <dgm:spPr/>
    </dgm:pt>
  </dgm:ptLst>
  <dgm:cxnLst>
    <dgm:cxn modelId="{5EF23106-77FB-462A-A27A-A01FD2EF4B07}" srcId="{3393A532-E37A-4DE2-8147-927D04003AD9}" destId="{0687EFB0-5894-4B85-ABFD-7A782EB264D3}" srcOrd="1" destOrd="0" parTransId="{2B418644-7F25-497F-A5F9-DFA36045F231}" sibTransId="{E24CB905-4022-4EEA-9031-1C5318523509}"/>
    <dgm:cxn modelId="{51D0751C-E705-4B78-98AC-9C2A5FD40C22}" type="presOf" srcId="{E30B2DA7-1EDA-4015-A2D2-AB2722C8975B}" destId="{F5AA9BA9-2C32-46E6-B45A-66CEEB160EC1}" srcOrd="0" destOrd="0" presId="urn:microsoft.com/office/officeart/2005/8/layout/vList2"/>
    <dgm:cxn modelId="{2107A356-12A9-4D26-A421-1659CD0B8BFD}" srcId="{3393A532-E37A-4DE2-8147-927D04003AD9}" destId="{7D4885C8-C99F-4093-8A77-885A9B1D2D58}" srcOrd="2" destOrd="0" parTransId="{FCD8573C-2100-44A2-BB1B-7F8CB58CCDC2}" sibTransId="{4EBC24A6-5D3E-4A45-837E-7704A9632DA9}"/>
    <dgm:cxn modelId="{C0E5177A-DBEB-4ED4-A41A-60A68439A369}" type="presOf" srcId="{0687EFB0-5894-4B85-ABFD-7A782EB264D3}" destId="{FD6D3B8E-783C-48AF-8726-A7F9D998A4CB}" srcOrd="0" destOrd="1" presId="urn:microsoft.com/office/officeart/2005/8/layout/vList2"/>
    <dgm:cxn modelId="{4DFCEB90-9BCB-4D66-B68E-12FEDB26B5FF}" srcId="{E30B2DA7-1EDA-4015-A2D2-AB2722C8975B}" destId="{3393A532-E37A-4DE2-8147-927D04003AD9}" srcOrd="0" destOrd="0" parTransId="{3548319A-7953-493D-84A5-CB00BA9938E5}" sibTransId="{32B4B4B4-574D-4D52-9639-D057400BF6EC}"/>
    <dgm:cxn modelId="{BEC590B8-6BCC-4DDA-8681-1F614116EECB}" type="presOf" srcId="{7D4885C8-C99F-4093-8A77-885A9B1D2D58}" destId="{FD6D3B8E-783C-48AF-8726-A7F9D998A4CB}" srcOrd="0" destOrd="2" presId="urn:microsoft.com/office/officeart/2005/8/layout/vList2"/>
    <dgm:cxn modelId="{E99A27E0-98E6-4787-A28C-D5E51E18A90D}" srcId="{3393A532-E37A-4DE2-8147-927D04003AD9}" destId="{DF6D222B-F37C-4242-B8EE-D3976B8069FB}" srcOrd="0" destOrd="0" parTransId="{9CE5852D-14D2-48D0-BA05-2B3654A48E74}" sibTransId="{3A7BDA49-2C71-4419-85A8-2636979D4BD5}"/>
    <dgm:cxn modelId="{830501F7-5949-4383-91E8-81C3E9B5F098}" type="presOf" srcId="{DF6D222B-F37C-4242-B8EE-D3976B8069FB}" destId="{FD6D3B8E-783C-48AF-8726-A7F9D998A4CB}" srcOrd="0" destOrd="0" presId="urn:microsoft.com/office/officeart/2005/8/layout/vList2"/>
    <dgm:cxn modelId="{C4B249F9-D9E3-4232-8364-4FEBA88E8439}" type="presOf" srcId="{3393A532-E37A-4DE2-8147-927D04003AD9}" destId="{2AB9945A-7D50-41AC-BE16-3150ADE26BF4}" srcOrd="0" destOrd="0" presId="urn:microsoft.com/office/officeart/2005/8/layout/vList2"/>
    <dgm:cxn modelId="{5A94DA14-B551-4F5B-A1CD-BC9FF0548DCF}" type="presParOf" srcId="{F5AA9BA9-2C32-46E6-B45A-66CEEB160EC1}" destId="{2AB9945A-7D50-41AC-BE16-3150ADE26BF4}" srcOrd="0" destOrd="0" presId="urn:microsoft.com/office/officeart/2005/8/layout/vList2"/>
    <dgm:cxn modelId="{02FB257A-573E-4B7B-A5E2-A5E2C826F5A7}" type="presParOf" srcId="{F5AA9BA9-2C32-46E6-B45A-66CEEB160EC1}" destId="{FD6D3B8E-783C-48AF-8726-A7F9D998A4C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C2CF9-13FA-4D04-A709-3CA8C79F3C56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D0D38-4153-4640-B855-FD9EFB06432D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FAD9B-5E96-4142-AFC5-1D61B20F4C82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Synchronization Courses</a:t>
          </a:r>
          <a:endParaRPr lang="en-US" sz="2500" kern="1200"/>
        </a:p>
      </dsp:txBody>
      <dsp:txXfrm>
        <a:off x="93445" y="3018902"/>
        <a:ext cx="3206250" cy="720000"/>
      </dsp:txXfrm>
    </dsp:sp>
    <dsp:sp modelId="{213A34A4-8D7F-420B-84F2-4A7835E36CF4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764AA-545D-4C4F-B75A-830C39A7DAB0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53F60-AB81-4A02-8A38-10F173623E3B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Scientific Computing Courses</a:t>
          </a:r>
          <a:endParaRPr lang="en-US" sz="2500" kern="1200"/>
        </a:p>
      </dsp:txBody>
      <dsp:txXfrm>
        <a:off x="3860789" y="3018902"/>
        <a:ext cx="3206250" cy="720000"/>
      </dsp:txXfrm>
    </dsp:sp>
    <dsp:sp modelId="{C2F52B10-408C-42BB-A6EE-B1108BD17A59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5572A-2D0D-4628-877A-5BABA1A80559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219F3-D883-433E-9E0F-560663626813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 dirty="0" err="1"/>
            <a:t>Recognitions</a:t>
          </a:r>
          <a:endParaRPr lang="en-US" sz="2500" kern="1200" dirty="0"/>
        </a:p>
      </dsp:txBody>
      <dsp:txXfrm>
        <a:off x="7628133" y="30189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9945A-7D50-41AC-BE16-3150ADE26BF4}">
      <dsp:nvSpPr>
        <dsp:cNvPr id="0" name=""/>
        <dsp:cNvSpPr/>
      </dsp:nvSpPr>
      <dsp:spPr>
        <a:xfrm>
          <a:off x="0" y="252877"/>
          <a:ext cx="7559504" cy="20896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You found a suitable course at TU, HU or any other university and now want to participate. What to do?</a:t>
          </a:r>
          <a:endParaRPr lang="en-US" sz="3800" kern="1200" dirty="0"/>
        </a:p>
      </dsp:txBody>
      <dsp:txXfrm>
        <a:off x="102007" y="354884"/>
        <a:ext cx="7355490" cy="1885605"/>
      </dsp:txXfrm>
    </dsp:sp>
    <dsp:sp modelId="{FD6D3B8E-783C-48AF-8726-A7F9D998A4CB}">
      <dsp:nvSpPr>
        <dsp:cNvPr id="0" name=""/>
        <dsp:cNvSpPr/>
      </dsp:nvSpPr>
      <dsp:spPr>
        <a:xfrm>
          <a:off x="0" y="2454776"/>
          <a:ext cx="7559504" cy="3697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1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3000" kern="1200" dirty="0"/>
            <a:t>Talk to Prof. </a:t>
          </a:r>
          <a:r>
            <a:rPr lang="en-AU" sz="3000" kern="1200" dirty="0" err="1"/>
            <a:t>Höfling</a:t>
          </a:r>
          <a:r>
            <a:rPr lang="en-AU" sz="3000" kern="1200" dirty="0"/>
            <a:t> whether the course can be recognized for the MSc (content/formalities)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3000" kern="1200" dirty="0"/>
            <a:t>Talk to the course instructor whether they’re willing to enter you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3000" kern="1200" dirty="0"/>
            <a:t>Fill out the </a:t>
          </a:r>
          <a:r>
            <a:rPr lang="en-AU" sz="3000" kern="1200" dirty="0">
              <a:hlinkClick xmlns:r="http://schemas.openxmlformats.org/officeDocument/2006/relationships" r:id="rId1"/>
            </a:rPr>
            <a:t>course recognition form </a:t>
          </a:r>
          <a:r>
            <a:rPr lang="en-AU" sz="3000" i="1" kern="1200" dirty="0"/>
            <a:t>after you completed the course</a:t>
          </a:r>
          <a:r>
            <a:rPr lang="en-AU" sz="3000" kern="1200" dirty="0"/>
            <a:t>, get it signed and submit to our examination office</a:t>
          </a:r>
          <a:endParaRPr lang="en-US" sz="3000" kern="1200" dirty="0"/>
        </a:p>
      </dsp:txBody>
      <dsp:txXfrm>
        <a:off x="0" y="2454776"/>
        <a:ext cx="7559504" cy="3697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E7398-102C-47C0-91FA-9168E616E495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04424-26AB-473C-9558-1023FDE2F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78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4424-26AB-473C-9558-1023FDE2F72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95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6B65E-DCDF-0268-1119-FEA687721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951D20-BC3F-5BFB-BA0A-F78875EFA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788AA1-5C64-B899-0B89-34BF3EEB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F5BDDF-289E-3CAD-2B4B-6ECC0AB2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BFCEED-F1AC-28F0-611C-8FF09FA3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29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D72C4-D01C-1D54-B743-D718B515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0841CBE-3959-8CCB-DA08-0B8B9347C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7AC149-0EC1-D853-C175-FFFFC81D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53949F-E24B-0B33-56B9-CD0243DB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69EF6-5A25-713A-2A4E-571F80B1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54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0AA1DEA-DB32-628C-A17D-8D49A334E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5D422E-082C-FD78-265A-2AC987A8F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F7130F-1DB5-5B78-4D70-F656F3D4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02263B-3C1D-7BC1-1BD6-997FF0D5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629CDF-0686-D580-10C0-98C6D623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95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75159-D25E-60BC-0C4B-30D119CC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19A34B-DE02-B8CD-85F5-C00476484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9424D8-473D-0041-4DFB-C578033B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601C40-7AB0-09BC-63DD-F1D55342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45FA2D-4C4C-F815-5E2F-D803E940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1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5E332-7E89-CFCC-309C-D22CAA26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32737C-2F83-E33C-BCB9-8D254AB8E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2B6F3B-1BF5-C511-78CC-5BFC17A7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F23201-99D8-CA42-ABF0-CD1FE88E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009A5B-CAD9-088D-2776-18F212B9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16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345A3-E9C8-C1AD-7EC8-B3B828EF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59DFC-F1D1-4A3A-FB01-E03D189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A21ECC-5B25-EBA8-5AA8-4C0DF68EC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01A78-FA3B-C28B-43A7-00461BA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6183EB-ABB0-7784-49E4-59107D90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80B7C9-B594-B42E-92E5-A986C14F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2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4E95F-9EFA-DAB9-3B5E-B0E713A94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5AF957-0BD4-5A10-AE34-C5CFF3F9C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593FF7-E95B-7AEE-6444-210B1CD1B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D4C4ED-223C-AB6A-5CA3-0E02E8EC9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CF327EB-CCFC-57B1-9E9C-FA91E8262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D0028CC-909A-037B-F0C2-C5925FD3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8BDA01-1042-DC93-1D30-E83BE7DE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530409-B705-9256-B833-56CEC734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93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6F91E-1945-243A-E758-163726BF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E941D5-7E06-2832-711D-2122EFEB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02F500-35BE-5FE6-5F07-058E7524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E2D5B9-BDA6-DBAB-8516-BA9BD5B0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74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239F8E-F8EC-8AE0-115D-74F8DC9F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2A4E71-7FFA-B115-940D-90CEBF12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CBDCCD-A280-0178-E61E-2FC05D3A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97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D1FC5-01A8-4D9B-0D14-5EED6F13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63C175-F432-DEF1-4C49-00E2E75A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4C9115-58D5-FE92-8006-86E16CB3E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F9B4F8-0472-0D57-EAD4-B68DF932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C0BF45-EEFC-51A4-50C3-AC443CC2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4914E0-C02B-C658-76B3-A31BFFE3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26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B749C-C7F2-87A2-0DB3-414449DA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170253-F7BB-99CF-3554-8C6FB74BC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64B51D-923B-677E-672E-99D096B58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E3867E-9223-0BE9-7A7C-7B917740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29DB91-D06F-790B-02E6-E25FB6EA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CC85B2-AA0C-589A-1FF9-7371DCFC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53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826717C-99CC-145C-5334-E3484184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C765F5-735E-551D-8FF9-ED05B597E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39EC88-52B2-CFC9-5BF8-B7090B02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02C95-2AA2-4D2C-831F-E038BCA8E392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890DE8-48C6-2F7D-6891-963C60EA4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863D13-02D5-506E-539D-421EA5B58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940630-F438-4526-8C26-81BA4C2B79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3D Glass Rendering Of Chemical Compounds">
            <a:extLst>
              <a:ext uri="{FF2B5EF4-FFF2-40B4-BE49-F238E27FC236}">
                <a16:creationId xmlns:a16="http://schemas.microsoft.com/office/drawing/2014/main" id="{79A290BA-0E03-27AA-809A-E1686D456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DDEDB0-D8D6-B64E-4A00-52610CAA7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>
                <a:solidFill>
                  <a:srgbClr val="FFFFFF"/>
                </a:solidFill>
              </a:rPr>
              <a:t>Computational Sciences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A21FB3-75C6-5810-361C-5A0FD532A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Semester Briefing</a:t>
            </a:r>
          </a:p>
          <a:p>
            <a:r>
              <a:rPr lang="de-DE">
                <a:solidFill>
                  <a:srgbClr val="FFFFFF"/>
                </a:solidFill>
              </a:rPr>
              <a:t>Oct 14, 2024</a:t>
            </a:r>
          </a:p>
        </p:txBody>
      </p:sp>
    </p:spTree>
    <p:extLst>
      <p:ext uri="{BB962C8B-B14F-4D97-AF65-F5344CB8AC3E}">
        <p14:creationId xmlns:p14="http://schemas.microsoft.com/office/powerpoint/2010/main" val="22060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D099CB-6A5A-D99C-922B-84EE8C09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Synchronization Computer Science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2A44AC-1C62-3F25-96F9-09A713ACF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431" y="2389218"/>
            <a:ext cx="3693279" cy="408185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2000" dirty="0"/>
              <a:t>Please notice: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Choose 1 of 3 modules</a:t>
            </a:r>
            <a:r>
              <a:rPr lang="en-US" sz="2000" dirty="0"/>
              <a:t>: each module amounts to 15 ECTS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Complex Algorithms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Computer Science &amp; Data Structures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Computer Science &amp; Object-Oriented Programming (OOP)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OOP may be taught in German (English materials available)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Not all tutorials are listed in the table – please refer to the course catalogue and – more importantly – whiteboard.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54621E7F-6328-7A59-A3E2-ADFC01A44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306392"/>
              </p:ext>
            </p:extLst>
          </p:nvPr>
        </p:nvGraphicFramePr>
        <p:xfrm>
          <a:off x="4156141" y="2280008"/>
          <a:ext cx="7146266" cy="383740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05225">
                  <a:extLst>
                    <a:ext uri="{9D8B030D-6E8A-4147-A177-3AD203B41FA5}">
                      <a16:colId xmlns:a16="http://schemas.microsoft.com/office/drawing/2014/main" val="833526922"/>
                    </a:ext>
                  </a:extLst>
                </a:gridCol>
                <a:gridCol w="1254642">
                  <a:extLst>
                    <a:ext uri="{9D8B030D-6E8A-4147-A177-3AD203B41FA5}">
                      <a16:colId xmlns:a16="http://schemas.microsoft.com/office/drawing/2014/main" val="3775738116"/>
                    </a:ext>
                  </a:extLst>
                </a:gridCol>
                <a:gridCol w="1360968">
                  <a:extLst>
                    <a:ext uri="{9D8B030D-6E8A-4147-A177-3AD203B41FA5}">
                      <a16:colId xmlns:a16="http://schemas.microsoft.com/office/drawing/2014/main" val="4260962969"/>
                    </a:ext>
                  </a:extLst>
                </a:gridCol>
                <a:gridCol w="1424763">
                  <a:extLst>
                    <a:ext uri="{9D8B030D-6E8A-4147-A177-3AD203B41FA5}">
                      <a16:colId xmlns:a16="http://schemas.microsoft.com/office/drawing/2014/main" val="41677586"/>
                    </a:ext>
                  </a:extLst>
                </a:gridCol>
                <a:gridCol w="1286539">
                  <a:extLst>
                    <a:ext uri="{9D8B030D-6E8A-4147-A177-3AD203B41FA5}">
                      <a16:colId xmlns:a16="http://schemas.microsoft.com/office/drawing/2014/main" val="729905677"/>
                    </a:ext>
                  </a:extLst>
                </a:gridCol>
                <a:gridCol w="1414129">
                  <a:extLst>
                    <a:ext uri="{9D8B030D-6E8A-4147-A177-3AD203B41FA5}">
                      <a16:colId xmlns:a16="http://schemas.microsoft.com/office/drawing/2014/main" val="1130473045"/>
                    </a:ext>
                  </a:extLst>
                </a:gridCol>
              </a:tblGrid>
              <a:tr h="228261"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Monday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Thursday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Friday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/>
                </a:tc>
                <a:extLst>
                  <a:ext uri="{0D108BD9-81ED-4DB2-BD59-A6C34878D82A}">
                    <a16:rowId xmlns:a16="http://schemas.microsoft.com/office/drawing/2014/main" val="1821620920"/>
                  </a:ext>
                </a:extLst>
              </a:tr>
              <a:tr h="58445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08-10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Complex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Algorithms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Tutorial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599627"/>
                  </a:ext>
                </a:extLst>
              </a:tr>
              <a:tr h="58445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10-12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Complex Algorithms Lecture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Complex Algorithms Lecture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361453"/>
                  </a:ext>
                </a:extLst>
              </a:tr>
              <a:tr h="54772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12-14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OOP </a:t>
                      </a:r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OOP Seminar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23104609"/>
                  </a:ext>
                </a:extLst>
              </a:tr>
              <a:tr h="129683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14-16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OOP </a:t>
                      </a:r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Complex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Algorithms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+ CS &amp; Data </a:t>
                      </a:r>
                      <a:r>
                        <a:rPr lang="de-DE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Structures</a:t>
                      </a: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: Seminar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96909191"/>
                  </a:ext>
                </a:extLst>
              </a:tr>
              <a:tr h="53376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16-18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0" marR="6280" marT="6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96235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01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644251-161E-D02F-40D3-B80F22F8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Synchronization: Mathematics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BA7B2C-E160-9312-8720-6807760B0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0127" y="2517349"/>
            <a:ext cx="3895297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/>
              <a:t>Please note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Pick either „</a:t>
            </a:r>
            <a:r>
              <a:rPr lang="en-US" sz="1700" dirty="0" err="1"/>
              <a:t>Lineare</a:t>
            </a:r>
            <a:r>
              <a:rPr lang="en-US" sz="1700" dirty="0"/>
              <a:t> Algebra I“ or „</a:t>
            </a:r>
            <a:r>
              <a:rPr lang="en-US" sz="1700" dirty="0" err="1"/>
              <a:t>Lineare</a:t>
            </a:r>
            <a:r>
              <a:rPr lang="en-US" sz="1700" dirty="0"/>
              <a:t> Algebra für </a:t>
            </a:r>
            <a:r>
              <a:rPr lang="en-US" sz="1700" dirty="0" err="1"/>
              <a:t>Physiker</a:t>
            </a:r>
            <a:r>
              <a:rPr lang="en-US" sz="1700" dirty="0"/>
              <a:t>“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„</a:t>
            </a:r>
            <a:r>
              <a:rPr lang="en-US" sz="1700" dirty="0" err="1"/>
              <a:t>Lineare</a:t>
            </a:r>
            <a:r>
              <a:rPr lang="en-US" sz="1700" dirty="0"/>
              <a:t> Algebra I“: the lecture will be held in German, but an English tutorial and script is available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„</a:t>
            </a:r>
            <a:r>
              <a:rPr lang="en-US" sz="1700" dirty="0" err="1"/>
              <a:t>Lineare</a:t>
            </a:r>
            <a:r>
              <a:rPr lang="en-US" sz="1700" dirty="0"/>
              <a:t> Algebra für </a:t>
            </a:r>
            <a:r>
              <a:rPr lang="en-US" sz="1700" dirty="0" err="1"/>
              <a:t>Physiker</a:t>
            </a:r>
            <a:r>
              <a:rPr lang="en-US" sz="1700" dirty="0"/>
              <a:t>“: both lecture and tutorial will be held in German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Not all tutorials are listed in the table – please refer to the course catalogue and – more importantly – whiteboard.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B99B894B-ABC2-0721-FCB3-E9E560E072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772493"/>
              </p:ext>
            </p:extLst>
          </p:nvPr>
        </p:nvGraphicFramePr>
        <p:xfrm>
          <a:off x="4365424" y="2517349"/>
          <a:ext cx="6844554" cy="321076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29860">
                  <a:extLst>
                    <a:ext uri="{9D8B030D-6E8A-4147-A177-3AD203B41FA5}">
                      <a16:colId xmlns:a16="http://schemas.microsoft.com/office/drawing/2014/main" val="2035993256"/>
                    </a:ext>
                  </a:extLst>
                </a:gridCol>
                <a:gridCol w="1224857">
                  <a:extLst>
                    <a:ext uri="{9D8B030D-6E8A-4147-A177-3AD203B41FA5}">
                      <a16:colId xmlns:a16="http://schemas.microsoft.com/office/drawing/2014/main" val="3112499154"/>
                    </a:ext>
                  </a:extLst>
                </a:gridCol>
                <a:gridCol w="1253665">
                  <a:extLst>
                    <a:ext uri="{9D8B030D-6E8A-4147-A177-3AD203B41FA5}">
                      <a16:colId xmlns:a16="http://schemas.microsoft.com/office/drawing/2014/main" val="2324883374"/>
                    </a:ext>
                  </a:extLst>
                </a:gridCol>
                <a:gridCol w="1283068">
                  <a:extLst>
                    <a:ext uri="{9D8B030D-6E8A-4147-A177-3AD203B41FA5}">
                      <a16:colId xmlns:a16="http://schemas.microsoft.com/office/drawing/2014/main" val="2977310247"/>
                    </a:ext>
                  </a:extLst>
                </a:gridCol>
                <a:gridCol w="1107937">
                  <a:extLst>
                    <a:ext uri="{9D8B030D-6E8A-4147-A177-3AD203B41FA5}">
                      <a16:colId xmlns:a16="http://schemas.microsoft.com/office/drawing/2014/main" val="459429286"/>
                    </a:ext>
                  </a:extLst>
                </a:gridCol>
                <a:gridCol w="1545167">
                  <a:extLst>
                    <a:ext uri="{9D8B030D-6E8A-4147-A177-3AD203B41FA5}">
                      <a16:colId xmlns:a16="http://schemas.microsoft.com/office/drawing/2014/main" val="1930558892"/>
                    </a:ext>
                  </a:extLst>
                </a:gridCol>
              </a:tblGrid>
              <a:tr h="3671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74907" marT="74907" marB="7490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Monday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74907" marT="74907" marB="7490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Tuesday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74907" marT="74907" marB="7490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Wednesday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74907" marT="74907" marB="7490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Thursday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74907" marT="74907" marB="7490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Friday</a:t>
                      </a:r>
                      <a:endParaRPr lang="de-DE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74907" marT="74907" marB="74907" anchor="ctr"/>
                </a:tc>
                <a:extLst>
                  <a:ext uri="{0D108BD9-81ED-4DB2-BD59-A6C34878D82A}">
                    <a16:rowId xmlns:a16="http://schemas.microsoft.com/office/drawing/2014/main" val="3331830397"/>
                  </a:ext>
                </a:extLst>
              </a:tr>
              <a:tr h="43985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08-10</a:t>
                      </a:r>
                      <a:endParaRPr lang="de-DE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Lineare Algebra I </a:t>
                      </a:r>
                      <a:r>
                        <a:rPr lang="de-DE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Lineare Algebra I </a:t>
                      </a:r>
                      <a:r>
                        <a:rPr lang="de-DE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98175788"/>
                  </a:ext>
                </a:extLst>
              </a:tr>
              <a:tr h="5737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10-12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Computerorientierte Mathematik - </a:t>
                      </a:r>
                      <a:r>
                        <a:rPr lang="de-DE" sz="1200" u="none" strike="noStrike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15787548"/>
                  </a:ext>
                </a:extLst>
              </a:tr>
              <a:tr h="5737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12-14</a:t>
                      </a:r>
                      <a:endParaRPr lang="de-DE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Lineare Algebra I Tutorial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Lineare Algebra für Physiker - </a:t>
                      </a:r>
                      <a:r>
                        <a:rPr lang="de-DE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Lineare Algebra für Physiker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Computerorientierte Mathematik - Tutorial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1471359"/>
                  </a:ext>
                </a:extLst>
              </a:tr>
              <a:tr h="43985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14-16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47135840"/>
                  </a:ext>
                </a:extLst>
              </a:tr>
              <a:tr h="5737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16-18</a:t>
                      </a:r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844" marR="64919" marT="64919" marB="649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87448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72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molecular model">
            <a:extLst>
              <a:ext uri="{FF2B5EF4-FFF2-40B4-BE49-F238E27FC236}">
                <a16:creationId xmlns:a16="http://schemas.microsoft.com/office/drawing/2014/main" id="{2B465BA1-5994-CC5A-51E1-64025029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9" r="1" b="8389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3D0D9E-C333-40C0-EB42-3C9EA390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Scientific Computing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373FE5-043C-F62F-BF9D-2584CE17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028" y="5737867"/>
            <a:ext cx="7942381" cy="61847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1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0A940-C833-F768-D97A-EC6A57EC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Scientific Computing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DF9539-A1C7-819A-DE5E-3106FC61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660"/>
            <a:ext cx="10515600" cy="5036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Goal: 30 LP</a:t>
            </a:r>
          </a:p>
          <a:p>
            <a:pPr marL="0" indent="0">
              <a:buNone/>
            </a:pPr>
            <a:r>
              <a:rPr lang="de-DE" dirty="0"/>
              <a:t>Pick 2 </a:t>
            </a:r>
            <a:r>
              <a:rPr lang="de-DE" dirty="0" err="1"/>
              <a:t>modules</a:t>
            </a:r>
            <a:r>
              <a:rPr lang="de-DE" dirty="0"/>
              <a:t> (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15 LP)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All modules consist of lecture + tutorial + seminar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72E46A4-C9BF-4D3D-EAAE-D1704F55F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858095"/>
              </p:ext>
            </p:extLst>
          </p:nvPr>
        </p:nvGraphicFramePr>
        <p:xfrm>
          <a:off x="915579" y="2608421"/>
          <a:ext cx="10515600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6095">
                  <a:extLst>
                    <a:ext uri="{9D8B030D-6E8A-4147-A177-3AD203B41FA5}">
                      <a16:colId xmlns:a16="http://schemas.microsoft.com/office/drawing/2014/main" val="3553631189"/>
                    </a:ext>
                  </a:extLst>
                </a:gridCol>
                <a:gridCol w="4679505">
                  <a:extLst>
                    <a:ext uri="{9D8B030D-6E8A-4147-A177-3AD203B41FA5}">
                      <a16:colId xmlns:a16="http://schemas.microsoft.com/office/drawing/2014/main" val="563216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Complex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Algorithms</a:t>
                      </a:r>
                      <a:endParaRPr lang="de-DE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dirty="0"/>
                        <a:t>Part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Computer Science </a:t>
                      </a:r>
                      <a:r>
                        <a:rPr lang="de-DE" dirty="0" err="1"/>
                        <a:t>synchronization</a:t>
                      </a:r>
                      <a:endParaRPr lang="de-DE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81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Computer Science &amp; Data Structures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6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Computer Science &amp; Object-Oriented Programming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332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Introduction to Mathematical </a:t>
                      </a:r>
                      <a:r>
                        <a:rPr lang="en-US" dirty="0" err="1"/>
                        <a:t>Numerics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539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Numerics</a:t>
                      </a:r>
                      <a:r>
                        <a:rPr lang="en-US" dirty="0"/>
                        <a:t> of ODEs and numerical linear algebra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96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Numerics</a:t>
                      </a:r>
                      <a:r>
                        <a:rPr lang="en-US" dirty="0"/>
                        <a:t> of partial differential equations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58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Computational Statistical Physics I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/>
                        <a:t>Part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Physics </a:t>
                      </a:r>
                      <a:r>
                        <a:rPr lang="de-DE" dirty="0" err="1"/>
                        <a:t>synchronization</a:t>
                      </a:r>
                      <a:endParaRPr lang="de-DE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546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Computational Statistical Physics II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986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28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E18AEBE1-F7BC-F076-FB21-C805759275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31723"/>
              </p:ext>
            </p:extLst>
          </p:nvPr>
        </p:nvGraphicFramePr>
        <p:xfrm>
          <a:off x="382772" y="836797"/>
          <a:ext cx="11685180" cy="50043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54912">
                  <a:extLst>
                    <a:ext uri="{9D8B030D-6E8A-4147-A177-3AD203B41FA5}">
                      <a16:colId xmlns:a16="http://schemas.microsoft.com/office/drawing/2014/main" val="1624533699"/>
                    </a:ext>
                  </a:extLst>
                </a:gridCol>
                <a:gridCol w="1669312">
                  <a:extLst>
                    <a:ext uri="{9D8B030D-6E8A-4147-A177-3AD203B41FA5}">
                      <a16:colId xmlns:a16="http://schemas.microsoft.com/office/drawing/2014/main" val="3507939102"/>
                    </a:ext>
                  </a:extLst>
                </a:gridCol>
                <a:gridCol w="1470836">
                  <a:extLst>
                    <a:ext uri="{9D8B030D-6E8A-4147-A177-3AD203B41FA5}">
                      <a16:colId xmlns:a16="http://schemas.microsoft.com/office/drawing/2014/main" val="3495607184"/>
                    </a:ext>
                  </a:extLst>
                </a:gridCol>
                <a:gridCol w="1431852">
                  <a:extLst>
                    <a:ext uri="{9D8B030D-6E8A-4147-A177-3AD203B41FA5}">
                      <a16:colId xmlns:a16="http://schemas.microsoft.com/office/drawing/2014/main" val="2375907914"/>
                    </a:ext>
                  </a:extLst>
                </a:gridCol>
                <a:gridCol w="2105246">
                  <a:extLst>
                    <a:ext uri="{9D8B030D-6E8A-4147-A177-3AD203B41FA5}">
                      <a16:colId xmlns:a16="http://schemas.microsoft.com/office/drawing/2014/main" val="322066944"/>
                    </a:ext>
                  </a:extLst>
                </a:gridCol>
                <a:gridCol w="1331727">
                  <a:extLst>
                    <a:ext uri="{9D8B030D-6E8A-4147-A177-3AD203B41FA5}">
                      <a16:colId xmlns:a16="http://schemas.microsoft.com/office/drawing/2014/main" val="985096963"/>
                    </a:ext>
                  </a:extLst>
                </a:gridCol>
                <a:gridCol w="973765">
                  <a:extLst>
                    <a:ext uri="{9D8B030D-6E8A-4147-A177-3AD203B41FA5}">
                      <a16:colId xmlns:a16="http://schemas.microsoft.com/office/drawing/2014/main" val="1473627935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1185371846"/>
                    </a:ext>
                  </a:extLst>
                </a:gridCol>
              </a:tblGrid>
              <a:tr h="725315"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Monday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Tuesday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Wednesday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Thursday</a:t>
                      </a:r>
                      <a:endParaRPr lang="de-D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Friday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154450"/>
                  </a:ext>
                </a:extLst>
              </a:tr>
              <a:tr h="72531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8-10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Complex Algorithms T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46517"/>
                  </a:ext>
                </a:extLst>
              </a:tr>
              <a:tr h="72531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10-12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Computational Statistical Physics II 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Numerics</a:t>
                      </a:r>
                      <a:r>
                        <a:rPr lang="en-US" dirty="0"/>
                        <a:t> of ODEs </a:t>
                      </a: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Complex Algorithms L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Computational Statistical Physics II 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Complex Algorithms L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624772"/>
                  </a:ext>
                </a:extLst>
              </a:tr>
              <a:tr h="72531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12-14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OOP L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OOP S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Numerics</a:t>
                      </a:r>
                      <a:r>
                        <a:rPr lang="en-US" dirty="0"/>
                        <a:t> of ODEs </a:t>
                      </a: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Numerics</a:t>
                      </a:r>
                      <a:r>
                        <a:rPr lang="en-US" dirty="0"/>
                        <a:t> of ODEs + </a:t>
                      </a:r>
                      <a:r>
                        <a:rPr lang="de-DE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Computational Statistical Physics </a:t>
                      </a:r>
                      <a:r>
                        <a:rPr lang="en-US" sz="1800" b="0" u="none" strike="noStrike" dirty="0">
                          <a:solidFill>
                            <a:schemeClr val="dk1"/>
                          </a:solidFill>
                          <a:effectLst/>
                        </a:rPr>
                        <a:t>I </a:t>
                      </a: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89860017"/>
                  </a:ext>
                </a:extLst>
              </a:tr>
              <a:tr h="72531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14-16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OOP L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Numerics</a:t>
                      </a:r>
                      <a:r>
                        <a:rPr lang="en-US" dirty="0"/>
                        <a:t> of ODEs </a:t>
                      </a: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Complex</a:t>
                      </a: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Algorithms</a:t>
                      </a: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S</a:t>
                      </a:r>
                      <a:endParaRPr lang="de-DE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765817"/>
                  </a:ext>
                </a:extLst>
              </a:tr>
              <a:tr h="72531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16-18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7880119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CF65686-88E2-EE10-2111-69CDF7FC1ECC}"/>
              </a:ext>
            </a:extLst>
          </p:cNvPr>
          <p:cNvSpPr txBox="1"/>
          <p:nvPr/>
        </p:nvSpPr>
        <p:spPr>
          <a:xfrm>
            <a:off x="669851" y="279098"/>
            <a:ext cx="103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Scientific Computing – Fall Term </a:t>
            </a:r>
            <a:r>
              <a:rPr lang="de-DE" dirty="0" err="1"/>
              <a:t>Offers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326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39A76EE-13C9-EE3C-FDED-08211DEBC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Recognition 101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B485274-F4BF-7A1A-1660-67FBB9566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515114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046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0C6B8C-3965-1A7C-7D4A-CB484A00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837A74F3-D0ED-0F11-E99C-BD9305AB6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09311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57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21B3C0-7B26-0AE9-E363-BECC41B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Synchronization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37C6BB-6876-AE70-7CB2-A28B2D9E8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Keep in </a:t>
            </a:r>
            <a:r>
              <a:rPr lang="de-DE" sz="2400" dirty="0" err="1"/>
              <a:t>mind</a:t>
            </a:r>
            <a:r>
              <a:rPr lang="de-DE" sz="2400" dirty="0"/>
              <a:t>:</a:t>
            </a:r>
          </a:p>
          <a:p>
            <a:r>
              <a:rPr lang="de-DE" sz="2400" dirty="0"/>
              <a:t>Goal: </a:t>
            </a:r>
            <a:r>
              <a:rPr lang="de-DE" sz="2400" b="1" dirty="0"/>
              <a:t>30 LP </a:t>
            </a:r>
            <a:r>
              <a:rPr lang="de-DE" sz="2400" dirty="0"/>
              <a:t>(</a:t>
            </a:r>
            <a:r>
              <a:rPr lang="de-DE" sz="2400" dirty="0" err="1"/>
              <a:t>credits</a:t>
            </a:r>
            <a:r>
              <a:rPr lang="de-DE" sz="2400" dirty="0"/>
              <a:t>/ECTS) </a:t>
            </a:r>
            <a:r>
              <a:rPr lang="de-DE" sz="2400" dirty="0" err="1"/>
              <a:t>consisting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: </a:t>
            </a:r>
          </a:p>
          <a:p>
            <a:pPr lvl="1"/>
            <a:r>
              <a:rPr lang="de-DE" dirty="0"/>
              <a:t>Computational Sciences Modul: 15 LP</a:t>
            </a:r>
          </a:p>
          <a:p>
            <a:pPr lvl="1"/>
            <a:r>
              <a:rPr lang="de-DE" dirty="0" err="1"/>
              <a:t>Synchronization</a:t>
            </a:r>
            <a:r>
              <a:rPr lang="de-DE" dirty="0"/>
              <a:t> </a:t>
            </a:r>
            <a:r>
              <a:rPr lang="de-DE" dirty="0" err="1"/>
              <a:t>Subject</a:t>
            </a:r>
            <a:r>
              <a:rPr lang="de-DE" dirty="0"/>
              <a:t>: 15 LP</a:t>
            </a:r>
          </a:p>
          <a:p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subject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i="1" dirty="0" err="1"/>
              <a:t>can</a:t>
            </a:r>
            <a:r>
              <a:rPr lang="de-DE" sz="2400" i="1" dirty="0"/>
              <a:t>/</a:t>
            </a:r>
            <a:r>
              <a:rPr lang="de-DE" sz="2400" i="1" dirty="0" err="1"/>
              <a:t>must</a:t>
            </a:r>
            <a:r>
              <a:rPr lang="de-DE" sz="2400" i="1" dirty="0"/>
              <a:t> </a:t>
            </a:r>
            <a:r>
              <a:rPr lang="de-DE" sz="2400" dirty="0"/>
              <a:t>pick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synchronization</a:t>
            </a:r>
            <a:r>
              <a:rPr lang="de-DE" sz="2400" dirty="0"/>
              <a:t> </a:t>
            </a:r>
            <a:r>
              <a:rPr lang="de-DE" sz="2400" dirty="0" err="1"/>
              <a:t>depends</a:t>
            </a:r>
            <a:r>
              <a:rPr lang="de-DE" sz="2400" dirty="0"/>
              <a:t> on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Mainly</a:t>
            </a:r>
            <a:r>
              <a:rPr lang="de-DE" dirty="0"/>
              <a:t>: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b="1" dirty="0" err="1"/>
              <a:t>BSc</a:t>
            </a:r>
            <a:r>
              <a:rPr lang="de-DE" b="1" dirty="0"/>
              <a:t> </a:t>
            </a:r>
            <a:r>
              <a:rPr lang="de-DE" b="1" dirty="0" err="1"/>
              <a:t>degree</a:t>
            </a:r>
            <a:endParaRPr lang="de-DE" b="1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Potentially</a:t>
            </a:r>
            <a:r>
              <a:rPr lang="de-DE" dirty="0"/>
              <a:t>: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specialization</a:t>
            </a:r>
            <a:r>
              <a:rPr lang="de-DE" dirty="0"/>
              <a:t> </a:t>
            </a:r>
            <a:r>
              <a:rPr lang="de-DE" dirty="0" err="1"/>
              <a:t>goal</a:t>
            </a: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 err="1"/>
              <a:t>If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unsure</a:t>
            </a:r>
            <a:r>
              <a:rPr lang="de-DE" sz="2400" dirty="0"/>
              <a:t> – </a:t>
            </a:r>
            <a:r>
              <a:rPr lang="de-DE" sz="2400" dirty="0" err="1"/>
              <a:t>reach</a:t>
            </a:r>
            <a:r>
              <a:rPr lang="de-DE" sz="2400" dirty="0"/>
              <a:t> out! </a:t>
            </a:r>
          </a:p>
        </p:txBody>
      </p:sp>
    </p:spTree>
    <p:extLst>
      <p:ext uri="{BB962C8B-B14F-4D97-AF65-F5344CB8AC3E}">
        <p14:creationId xmlns:p14="http://schemas.microsoft.com/office/powerpoint/2010/main" val="64587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689E7F-2D76-B821-B4D1-552DE307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Synchronization Chemistry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22FDBA-016D-B71C-2374-F3EE4CD5B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4" y="2190915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Things to consider: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The module „</a:t>
            </a:r>
            <a:r>
              <a:rPr lang="en-US" sz="1700" i="1" dirty="0" err="1"/>
              <a:t>Atombau</a:t>
            </a:r>
            <a:r>
              <a:rPr lang="en-US" sz="1700" i="1" dirty="0"/>
              <a:t> und </a:t>
            </a:r>
            <a:r>
              <a:rPr lang="en-US" sz="1700" i="1" dirty="0" err="1"/>
              <a:t>chemische</a:t>
            </a:r>
            <a:r>
              <a:rPr lang="en-US" sz="1700" i="1" dirty="0"/>
              <a:t> </a:t>
            </a:r>
            <a:r>
              <a:rPr lang="en-US" sz="1700" i="1" dirty="0" err="1"/>
              <a:t>Bindungen</a:t>
            </a:r>
            <a:r>
              <a:rPr lang="en-US" sz="1700" dirty="0"/>
              <a:t>“ is strongly recommended and essential if you wish to </a:t>
            </a:r>
            <a:r>
              <a:rPr lang="en-US" sz="1700" dirty="0" err="1"/>
              <a:t>specialise</a:t>
            </a:r>
            <a:r>
              <a:rPr lang="en-US" sz="1700" dirty="0"/>
              <a:t> in Molecular Sciences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The modules „</a:t>
            </a:r>
            <a:r>
              <a:rPr lang="en-US" sz="1700" i="1" dirty="0" err="1"/>
              <a:t>Atombau</a:t>
            </a:r>
            <a:r>
              <a:rPr lang="en-US" sz="1700" i="1" dirty="0"/>
              <a:t> und </a:t>
            </a:r>
            <a:r>
              <a:rPr lang="en-US" sz="1700" i="1" dirty="0" err="1"/>
              <a:t>chemische</a:t>
            </a:r>
            <a:r>
              <a:rPr lang="en-US" sz="1700" i="1" dirty="0"/>
              <a:t> </a:t>
            </a:r>
            <a:r>
              <a:rPr lang="en-US" sz="1700" i="1" dirty="0" err="1"/>
              <a:t>Bindungen</a:t>
            </a:r>
            <a:r>
              <a:rPr lang="en-US" sz="1700" dirty="0"/>
              <a:t>“ and „</a:t>
            </a:r>
            <a:r>
              <a:rPr lang="en-US" sz="1700" i="1" dirty="0" err="1"/>
              <a:t>Einführung</a:t>
            </a:r>
            <a:r>
              <a:rPr lang="en-US" sz="1700" i="1" dirty="0"/>
              <a:t> in die </a:t>
            </a:r>
            <a:r>
              <a:rPr lang="en-US" sz="1700" i="1" dirty="0" err="1"/>
              <a:t>Theoretische</a:t>
            </a:r>
            <a:r>
              <a:rPr lang="en-US" sz="1700" i="1" dirty="0"/>
              <a:t> </a:t>
            </a:r>
            <a:r>
              <a:rPr lang="en-US" sz="1700" i="1" dirty="0" err="1"/>
              <a:t>Chemie</a:t>
            </a:r>
            <a:r>
              <a:rPr lang="en-US" sz="1700" dirty="0"/>
              <a:t>“ will provide materials in English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Not all times for tutorials are listed in the table – please refer to the course catalogue and – more importantly – whiteboard.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347DFEAE-F4CF-BC0E-7B2B-4E1E45A8FE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464030"/>
              </p:ext>
            </p:extLst>
          </p:nvPr>
        </p:nvGraphicFramePr>
        <p:xfrm>
          <a:off x="5696791" y="1707402"/>
          <a:ext cx="6184973" cy="402903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74649">
                  <a:extLst>
                    <a:ext uri="{9D8B030D-6E8A-4147-A177-3AD203B41FA5}">
                      <a16:colId xmlns:a16="http://schemas.microsoft.com/office/drawing/2014/main" val="936201540"/>
                    </a:ext>
                  </a:extLst>
                </a:gridCol>
                <a:gridCol w="906875">
                  <a:extLst>
                    <a:ext uri="{9D8B030D-6E8A-4147-A177-3AD203B41FA5}">
                      <a16:colId xmlns:a16="http://schemas.microsoft.com/office/drawing/2014/main" val="2103183287"/>
                    </a:ext>
                  </a:extLst>
                </a:gridCol>
                <a:gridCol w="906875">
                  <a:extLst>
                    <a:ext uri="{9D8B030D-6E8A-4147-A177-3AD203B41FA5}">
                      <a16:colId xmlns:a16="http://schemas.microsoft.com/office/drawing/2014/main" val="1596760243"/>
                    </a:ext>
                  </a:extLst>
                </a:gridCol>
                <a:gridCol w="906875">
                  <a:extLst>
                    <a:ext uri="{9D8B030D-6E8A-4147-A177-3AD203B41FA5}">
                      <a16:colId xmlns:a16="http://schemas.microsoft.com/office/drawing/2014/main" val="3926794279"/>
                    </a:ext>
                  </a:extLst>
                </a:gridCol>
                <a:gridCol w="1164316">
                  <a:extLst>
                    <a:ext uri="{9D8B030D-6E8A-4147-A177-3AD203B41FA5}">
                      <a16:colId xmlns:a16="http://schemas.microsoft.com/office/drawing/2014/main" val="1164212859"/>
                    </a:ext>
                  </a:extLst>
                </a:gridCol>
                <a:gridCol w="1039649">
                  <a:extLst>
                    <a:ext uri="{9D8B030D-6E8A-4147-A177-3AD203B41FA5}">
                      <a16:colId xmlns:a16="http://schemas.microsoft.com/office/drawing/2014/main" val="2726236658"/>
                    </a:ext>
                  </a:extLst>
                </a:gridCol>
                <a:gridCol w="985734">
                  <a:extLst>
                    <a:ext uri="{9D8B030D-6E8A-4147-A177-3AD203B41FA5}">
                      <a16:colId xmlns:a16="http://schemas.microsoft.com/office/drawing/2014/main" val="1137873841"/>
                    </a:ext>
                  </a:extLst>
                </a:gridCol>
              </a:tblGrid>
              <a:tr h="273868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Monday</a:t>
                      </a:r>
                      <a:endParaRPr lang="de-DE" sz="1200" b="1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7544" marR="1802" marT="28880" marB="28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endParaRPr lang="de-DE" sz="1200" b="1" i="0" u="none" strike="noStrike" cap="none" spc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7544" marR="1802" marT="28880" marB="28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endParaRPr lang="de-DE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7544" marR="1802" marT="28880" marB="288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cap="none" spc="0" dirty="0" err="1">
                          <a:solidFill>
                            <a:schemeClr val="bg1"/>
                          </a:solidFill>
                          <a:effectLst/>
                        </a:rPr>
                        <a:t>Thursday</a:t>
                      </a:r>
                      <a:endParaRPr lang="de-DE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7544" marR="1802" marT="28880" marB="2888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Friday</a:t>
                      </a:r>
                      <a:endParaRPr lang="de-DE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7544" marR="1802" marT="28880" marB="2888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518096"/>
                  </a:ext>
                </a:extLst>
              </a:tr>
              <a:tr h="76872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08-10</a:t>
                      </a:r>
                      <a:endParaRPr lang="de-DE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Molekül-spektroskopie 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Atombau und chemische Bindungen -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Molekül-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spektro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skopie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Tutorial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118453"/>
                  </a:ext>
                </a:extLst>
              </a:tr>
              <a:tr h="76872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10-12</a:t>
                      </a:r>
                      <a:endParaRPr lang="de-DE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Atombau und chemische Bindungen -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Einführung in die Theoretische Chemie - Lecture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/>
                </a:tc>
                <a:extLst>
                  <a:ext uri="{0D108BD9-81ED-4DB2-BD59-A6C34878D82A}">
                    <a16:rowId xmlns:a16="http://schemas.microsoft.com/office/drawing/2014/main" val="3648593282"/>
                  </a:ext>
                </a:extLst>
              </a:tr>
              <a:tr h="60377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12-14</a:t>
                      </a:r>
                      <a:endParaRPr lang="de-DE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Einführung in die Theoretische Chemie - Tutorial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/>
                </a:tc>
                <a:extLst>
                  <a:ext uri="{0D108BD9-81ED-4DB2-BD59-A6C34878D82A}">
                    <a16:rowId xmlns:a16="http://schemas.microsoft.com/office/drawing/2014/main" val="3704666334"/>
                  </a:ext>
                </a:extLst>
              </a:tr>
              <a:tr h="43882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14-16</a:t>
                      </a:r>
                      <a:endParaRPr lang="de-DE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/>
                </a:tc>
                <a:extLst>
                  <a:ext uri="{0D108BD9-81ED-4DB2-BD59-A6C34878D82A}">
                    <a16:rowId xmlns:a16="http://schemas.microsoft.com/office/drawing/2014/main" val="319368772"/>
                  </a:ext>
                </a:extLst>
              </a:tr>
              <a:tr h="76562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16-18</a:t>
                      </a:r>
                      <a:endParaRPr lang="de-DE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544" marR="1802" marT="28880" marB="28880" anchor="ctr"/>
                </a:tc>
                <a:extLst>
                  <a:ext uri="{0D108BD9-81ED-4DB2-BD59-A6C34878D82A}">
                    <a16:rowId xmlns:a16="http://schemas.microsoft.com/office/drawing/2014/main" val="1659683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85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95EDA7-E391-AA54-8DC9-4E28A56D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672" y="198466"/>
            <a:ext cx="9829800" cy="740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Synchronization Geographical Sciences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E70C0E-90DC-A4B2-402F-87ACAA6A0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240" y="1031358"/>
            <a:ext cx="3837844" cy="55501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Please note: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This synchronization takes 2 semesters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If aiming for 30 credits, you could look into taking modules/ courses from the Scientific Computing area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There is an </a:t>
            </a:r>
            <a:r>
              <a:rPr lang="en-US" sz="1800" b="1" dirty="0">
                <a:solidFill>
                  <a:schemeClr val="tx2"/>
                </a:solidFill>
              </a:rPr>
              <a:t>alternative </a:t>
            </a:r>
            <a:r>
              <a:rPr lang="en-US" sz="1800" b="1" dirty="0" err="1">
                <a:solidFill>
                  <a:schemeClr val="tx2"/>
                </a:solidFill>
              </a:rPr>
              <a:t>english</a:t>
            </a:r>
            <a:r>
              <a:rPr lang="en-US" sz="1800" b="1" dirty="0">
                <a:solidFill>
                  <a:schemeClr val="tx2"/>
                </a:solidFill>
              </a:rPr>
              <a:t>-language synchronization </a:t>
            </a:r>
            <a:r>
              <a:rPr lang="en-US" sz="1800" dirty="0">
                <a:solidFill>
                  <a:schemeClr val="tx2"/>
                </a:solidFill>
              </a:rPr>
              <a:t>option for geographical &amp; geological sciences that can be taken in 1 semester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English reading </a:t>
            </a:r>
            <a:r>
              <a:rPr lang="en-US" sz="1800" dirty="0" err="1">
                <a:solidFill>
                  <a:schemeClr val="tx2"/>
                </a:solidFill>
              </a:rPr>
              <a:t>suggestings</a:t>
            </a:r>
            <a:r>
              <a:rPr lang="en-US" sz="1800" dirty="0">
                <a:solidFill>
                  <a:schemeClr val="tx2"/>
                </a:solidFill>
              </a:rPr>
              <a:t> can be provided &amp; exercises can be translated; alternative option recommended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Tutorials are not listed in the table – please refer to the course catalogue and – more importantly – whiteboard.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F1EF1B69-043D-DC7F-1292-3EA294D55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190282"/>
              </p:ext>
            </p:extLst>
          </p:nvPr>
        </p:nvGraphicFramePr>
        <p:xfrm>
          <a:off x="4726274" y="1963172"/>
          <a:ext cx="7077230" cy="390171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35595">
                  <a:extLst>
                    <a:ext uri="{9D8B030D-6E8A-4147-A177-3AD203B41FA5}">
                      <a16:colId xmlns:a16="http://schemas.microsoft.com/office/drawing/2014/main" val="1730923203"/>
                    </a:ext>
                  </a:extLst>
                </a:gridCol>
                <a:gridCol w="1213834">
                  <a:extLst>
                    <a:ext uri="{9D8B030D-6E8A-4147-A177-3AD203B41FA5}">
                      <a16:colId xmlns:a16="http://schemas.microsoft.com/office/drawing/2014/main" val="4016230889"/>
                    </a:ext>
                  </a:extLst>
                </a:gridCol>
                <a:gridCol w="1302115">
                  <a:extLst>
                    <a:ext uri="{9D8B030D-6E8A-4147-A177-3AD203B41FA5}">
                      <a16:colId xmlns:a16="http://schemas.microsoft.com/office/drawing/2014/main" val="1373064656"/>
                    </a:ext>
                  </a:extLst>
                </a:gridCol>
                <a:gridCol w="1292305">
                  <a:extLst>
                    <a:ext uri="{9D8B030D-6E8A-4147-A177-3AD203B41FA5}">
                      <a16:colId xmlns:a16="http://schemas.microsoft.com/office/drawing/2014/main" val="2839238154"/>
                    </a:ext>
                  </a:extLst>
                </a:gridCol>
                <a:gridCol w="1213833">
                  <a:extLst>
                    <a:ext uri="{9D8B030D-6E8A-4147-A177-3AD203B41FA5}">
                      <a16:colId xmlns:a16="http://schemas.microsoft.com/office/drawing/2014/main" val="307402198"/>
                    </a:ext>
                  </a:extLst>
                </a:gridCol>
                <a:gridCol w="795731">
                  <a:extLst>
                    <a:ext uri="{9D8B030D-6E8A-4147-A177-3AD203B41FA5}">
                      <a16:colId xmlns:a16="http://schemas.microsoft.com/office/drawing/2014/main" val="1801573363"/>
                    </a:ext>
                  </a:extLst>
                </a:gridCol>
                <a:gridCol w="723817">
                  <a:extLst>
                    <a:ext uri="{9D8B030D-6E8A-4147-A177-3AD203B41FA5}">
                      <a16:colId xmlns:a16="http://schemas.microsoft.com/office/drawing/2014/main" val="4008299705"/>
                    </a:ext>
                  </a:extLst>
                </a:gridCol>
              </a:tblGrid>
              <a:tr h="3147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Monday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Tuesday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Wednesday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Thursd</a:t>
                      </a:r>
                      <a:r>
                        <a:rPr lang="de-DE" sz="1600" u="none" strike="noStrike" dirty="0">
                          <a:effectLst/>
                        </a:rPr>
                        <a:t>.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Friday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474111"/>
                  </a:ext>
                </a:extLst>
              </a:tr>
              <a:tr h="3147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08-10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768439"/>
                  </a:ext>
                </a:extLst>
              </a:tr>
              <a:tr h="14050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10-12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effectLst/>
                        </a:rPr>
                        <a:t>Grundlagen der Hydro- und Klimageographie: </a:t>
                      </a:r>
                      <a:r>
                        <a:rPr lang="de-DE" sz="1600" u="none" strike="noStrike" dirty="0" err="1">
                          <a:effectLst/>
                        </a:rPr>
                        <a:t>Lecture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828850"/>
                  </a:ext>
                </a:extLst>
              </a:tr>
              <a:tr h="3147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12-14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068657"/>
                  </a:ext>
                </a:extLst>
              </a:tr>
              <a:tr h="7261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14-16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none" strike="noStrike" dirty="0">
                          <a:effectLst/>
                        </a:rPr>
                        <a:t>Fernerkundung und digitale Bildverarbeitung </a:t>
                      </a:r>
                      <a:r>
                        <a:rPr lang="de-DE" sz="1600" u="none" strike="noStrike" dirty="0" err="1">
                          <a:effectLst/>
                        </a:rPr>
                        <a:t>Lecture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96390"/>
                  </a:ext>
                </a:extLst>
              </a:tr>
              <a:tr h="82614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16-18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6" marR="4386" marT="4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290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87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7A3B84-8CC3-D358-5F03-D488E619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815" y="460118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Synchronization Geological Sciences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C8F796-68F1-822C-DC13-A1F75ADB4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9898" y="1892595"/>
            <a:ext cx="4463902" cy="47952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Please note: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This synchronization only offers the module „</a:t>
            </a:r>
            <a:r>
              <a:rPr lang="en-US" sz="1800" i="1" dirty="0" err="1"/>
              <a:t>Synchronisierung</a:t>
            </a:r>
            <a:r>
              <a:rPr lang="en-US" sz="1800" i="1" dirty="0"/>
              <a:t> </a:t>
            </a:r>
            <a:r>
              <a:rPr lang="en-US" sz="1800" i="1" dirty="0" err="1"/>
              <a:t>Erde</a:t>
            </a:r>
            <a:r>
              <a:rPr lang="en-US" sz="1800" dirty="0"/>
              <a:t>“ which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Takes 2 semesters to complete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Adds up to 10LP, so you need to pick a 5LP module from another (related) synchronization area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there is an </a:t>
            </a:r>
            <a:r>
              <a:rPr lang="en-US" sz="1800" b="1" dirty="0"/>
              <a:t>alternative </a:t>
            </a:r>
            <a:r>
              <a:rPr lang="en-US" sz="1800" b="1" dirty="0" err="1"/>
              <a:t>english</a:t>
            </a:r>
            <a:r>
              <a:rPr lang="en-US" sz="1800" b="1" dirty="0"/>
              <a:t>-language synchronization </a:t>
            </a:r>
            <a:r>
              <a:rPr lang="en-US" sz="1800" dirty="0"/>
              <a:t>option for geographical &amp; geological sciences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English reading suggestions can be provided &amp; exercises can be translated; alternative option recommended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Tutorials are not listed in the table – please refer to the course catalogue and – more importantly – whiteboard. 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DFA07B03-8F56-1B18-F835-DC89A4DD23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152920"/>
              </p:ext>
            </p:extLst>
          </p:nvPr>
        </p:nvGraphicFramePr>
        <p:xfrm>
          <a:off x="457200" y="2063401"/>
          <a:ext cx="6188150" cy="44330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63526">
                  <a:extLst>
                    <a:ext uri="{9D8B030D-6E8A-4147-A177-3AD203B41FA5}">
                      <a16:colId xmlns:a16="http://schemas.microsoft.com/office/drawing/2014/main" val="2978915068"/>
                    </a:ext>
                  </a:extLst>
                </a:gridCol>
                <a:gridCol w="1094731">
                  <a:extLst>
                    <a:ext uri="{9D8B030D-6E8A-4147-A177-3AD203B41FA5}">
                      <a16:colId xmlns:a16="http://schemas.microsoft.com/office/drawing/2014/main" val="1581563391"/>
                    </a:ext>
                  </a:extLst>
                </a:gridCol>
                <a:gridCol w="887537">
                  <a:extLst>
                    <a:ext uri="{9D8B030D-6E8A-4147-A177-3AD203B41FA5}">
                      <a16:colId xmlns:a16="http://schemas.microsoft.com/office/drawing/2014/main" val="3436295663"/>
                    </a:ext>
                  </a:extLst>
                </a:gridCol>
                <a:gridCol w="1186234">
                  <a:extLst>
                    <a:ext uri="{9D8B030D-6E8A-4147-A177-3AD203B41FA5}">
                      <a16:colId xmlns:a16="http://schemas.microsoft.com/office/drawing/2014/main" val="325510628"/>
                    </a:ext>
                  </a:extLst>
                </a:gridCol>
                <a:gridCol w="1169581">
                  <a:extLst>
                    <a:ext uri="{9D8B030D-6E8A-4147-A177-3AD203B41FA5}">
                      <a16:colId xmlns:a16="http://schemas.microsoft.com/office/drawing/2014/main" val="49654103"/>
                    </a:ext>
                  </a:extLst>
                </a:gridCol>
                <a:gridCol w="690772">
                  <a:extLst>
                    <a:ext uri="{9D8B030D-6E8A-4147-A177-3AD203B41FA5}">
                      <a16:colId xmlns:a16="http://schemas.microsoft.com/office/drawing/2014/main" val="2692049740"/>
                    </a:ext>
                  </a:extLst>
                </a:gridCol>
                <a:gridCol w="595769">
                  <a:extLst>
                    <a:ext uri="{9D8B030D-6E8A-4147-A177-3AD203B41FA5}">
                      <a16:colId xmlns:a16="http://schemas.microsoft.com/office/drawing/2014/main" val="2794345210"/>
                    </a:ext>
                  </a:extLst>
                </a:gridCol>
              </a:tblGrid>
              <a:tr h="469075"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Monday</a:t>
                      </a:r>
                      <a:endParaRPr lang="de-DE" sz="14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4439" marR="3572" marT="57260" marB="5726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endParaRPr lang="de-DE" sz="14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4439" marR="3572" marT="57260" marB="572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endParaRPr lang="de-DE" sz="14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4439" marR="3572" marT="57260" marB="572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Thurs</a:t>
                      </a:r>
                      <a:endParaRPr lang="de-DE" sz="14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4439" marR="3572" marT="57260" marB="572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Friday</a:t>
                      </a:r>
                      <a:endParaRPr lang="de-DE" sz="14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4439" marR="3572" marT="57260" marB="57260" anchor="ctr"/>
                </a:tc>
                <a:extLst>
                  <a:ext uri="{0D108BD9-81ED-4DB2-BD59-A6C34878D82A}">
                    <a16:rowId xmlns:a16="http://schemas.microsoft.com/office/drawing/2014/main" val="2111688723"/>
                  </a:ext>
                </a:extLst>
              </a:tr>
              <a:tr h="70030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08-10</a:t>
                      </a:r>
                      <a:endParaRPr lang="de-DE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98587456"/>
                  </a:ext>
                </a:extLst>
              </a:tr>
              <a:tr h="93154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10-12</a:t>
                      </a:r>
                      <a:endParaRPr lang="de-DE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GK Erde 1 -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68271535"/>
                  </a:ext>
                </a:extLst>
              </a:tr>
              <a:tr h="70030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12-14</a:t>
                      </a:r>
                      <a:endParaRPr lang="de-DE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6205627"/>
                  </a:ext>
                </a:extLst>
              </a:tr>
              <a:tr h="70030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14-16</a:t>
                      </a:r>
                      <a:endParaRPr lang="de-DE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7546892"/>
                  </a:ext>
                </a:extLst>
              </a:tr>
              <a:tr h="93154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16-18</a:t>
                      </a:r>
                      <a:endParaRPr lang="de-DE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39" marR="3572" marT="57260" marB="572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57198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30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24687B-3153-123C-0A8C-D7D007FAF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9768"/>
            <a:ext cx="12202175" cy="1519356"/>
            <a:chOff x="-1" y="-29768"/>
            <a:chExt cx="12202175" cy="1519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6305F5-7509-0BF5-12D3-30451FCD7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1C5C7A-6D55-5B27-646E-39C962693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B3B1F4-948C-963C-E6EA-60CF7FBF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10A38AB-99AA-E013-354C-C88C4216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01843"/>
            <a:ext cx="10477109" cy="10035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Alternative Synchronization Geosciences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59580A-638E-D31C-DD44-BB1031294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73" y="1892595"/>
            <a:ext cx="4224671" cy="4663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Please note: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Courses are in English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Adds up to 15 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This option cannot be selected through Campus Management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900" dirty="0"/>
              <a:t>Approach the lecturers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Enroll in Whiteboard to get access to the materials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At the end of the term: fill in the recognition form, get Prof. </a:t>
            </a:r>
            <a:r>
              <a:rPr lang="en-US" sz="1900" dirty="0" err="1"/>
              <a:t>Höfling‘s</a:t>
            </a:r>
            <a:r>
              <a:rPr lang="en-US" sz="1900" dirty="0"/>
              <a:t> signature, and submit to our examination office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89C1DC9A-34FA-F9D3-A6BF-159A9CB66E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797180"/>
              </p:ext>
            </p:extLst>
          </p:nvPr>
        </p:nvGraphicFramePr>
        <p:xfrm>
          <a:off x="4572000" y="1886479"/>
          <a:ext cx="7421527" cy="453558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55179">
                  <a:extLst>
                    <a:ext uri="{9D8B030D-6E8A-4147-A177-3AD203B41FA5}">
                      <a16:colId xmlns:a16="http://schemas.microsoft.com/office/drawing/2014/main" val="555242904"/>
                    </a:ext>
                  </a:extLst>
                </a:gridCol>
                <a:gridCol w="1595432">
                  <a:extLst>
                    <a:ext uri="{9D8B030D-6E8A-4147-A177-3AD203B41FA5}">
                      <a16:colId xmlns:a16="http://schemas.microsoft.com/office/drawing/2014/main" val="3475026403"/>
                    </a:ext>
                  </a:extLst>
                </a:gridCol>
                <a:gridCol w="1607529">
                  <a:extLst>
                    <a:ext uri="{9D8B030D-6E8A-4147-A177-3AD203B41FA5}">
                      <a16:colId xmlns:a16="http://schemas.microsoft.com/office/drawing/2014/main" val="2538978962"/>
                    </a:ext>
                  </a:extLst>
                </a:gridCol>
                <a:gridCol w="1474473">
                  <a:extLst>
                    <a:ext uri="{9D8B030D-6E8A-4147-A177-3AD203B41FA5}">
                      <a16:colId xmlns:a16="http://schemas.microsoft.com/office/drawing/2014/main" val="2972591012"/>
                    </a:ext>
                  </a:extLst>
                </a:gridCol>
                <a:gridCol w="1595432">
                  <a:extLst>
                    <a:ext uri="{9D8B030D-6E8A-4147-A177-3AD203B41FA5}">
                      <a16:colId xmlns:a16="http://schemas.microsoft.com/office/drawing/2014/main" val="542878232"/>
                    </a:ext>
                  </a:extLst>
                </a:gridCol>
                <a:gridCol w="593482">
                  <a:extLst>
                    <a:ext uri="{9D8B030D-6E8A-4147-A177-3AD203B41FA5}">
                      <a16:colId xmlns:a16="http://schemas.microsoft.com/office/drawing/2014/main" val="3060346688"/>
                    </a:ext>
                  </a:extLst>
                </a:gridCol>
              </a:tblGrid>
              <a:tr h="457489">
                <a:tc>
                  <a:txBody>
                    <a:bodyPr/>
                    <a:lstStyle/>
                    <a:p>
                      <a:pPr algn="l" fontAlgn="ctr"/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effectLst/>
                        </a:rPr>
                        <a:t>Monday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effectLst/>
                        </a:rPr>
                        <a:t>Tuesday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effectLst/>
                        </a:rPr>
                        <a:t>Wednesday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 err="1">
                          <a:effectLst/>
                        </a:rPr>
                        <a:t>Thursday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 dirty="0">
                          <a:effectLst/>
                        </a:rPr>
                        <a:t>Friday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/>
                </a:tc>
                <a:extLst>
                  <a:ext uri="{0D108BD9-81ED-4DB2-BD59-A6C34878D82A}">
                    <a16:rowId xmlns:a16="http://schemas.microsoft.com/office/drawing/2014/main" val="1967627672"/>
                  </a:ext>
                </a:extLst>
              </a:tr>
              <a:tr h="45748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08-10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27938963"/>
                  </a:ext>
                </a:extLst>
              </a:tr>
              <a:tr h="8156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10-12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Geological Foundations </a:t>
                      </a:r>
                      <a:r>
                        <a:rPr lang="de-DE" sz="1600" u="none" strike="noStrike" err="1">
                          <a:effectLst/>
                        </a:rPr>
                        <a:t>Lecture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96143817"/>
                  </a:ext>
                </a:extLst>
              </a:tr>
              <a:tr h="8156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12-14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Geological Foundations Tutorial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19514526"/>
                  </a:ext>
                </a:extLst>
              </a:tr>
              <a:tr h="117375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14-16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Advanced Remote Sensing of the Earth Seminar</a:t>
                      </a:r>
                    </a:p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Advanced Remote Sensing of the Earth Lecture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93905394"/>
                  </a:ext>
                </a:extLst>
              </a:tr>
              <a:tr h="8156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16-18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423" marR="4423" marT="44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3" marR="4423" marT="4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2297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8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2E827B-D8AE-7DBE-77C2-24E6901F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09" y="489509"/>
            <a:ext cx="10564588" cy="9565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Synchronization Meteorology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986DD1-EE73-E63C-67B8-5FD1CFD5F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5832" y="1807535"/>
            <a:ext cx="4025565" cy="3795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Consider: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Potentially easier to complete in 2 semesters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If aiming for 30 credits, you could look into taking modules/ courses from the Scientific Computing area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Courses are in German with English materials available upon request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Not all tutorials are listed in the table – please refer to the course catalogue and – more importantly – whiteboard.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74BD0294-84C8-691B-4356-41C58F2318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079009"/>
              </p:ext>
            </p:extLst>
          </p:nvPr>
        </p:nvGraphicFramePr>
        <p:xfrm>
          <a:off x="648587" y="1807535"/>
          <a:ext cx="6517758" cy="40543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2984">
                  <a:extLst>
                    <a:ext uri="{9D8B030D-6E8A-4147-A177-3AD203B41FA5}">
                      <a16:colId xmlns:a16="http://schemas.microsoft.com/office/drawing/2014/main" val="323142538"/>
                    </a:ext>
                  </a:extLst>
                </a:gridCol>
                <a:gridCol w="935272">
                  <a:extLst>
                    <a:ext uri="{9D8B030D-6E8A-4147-A177-3AD203B41FA5}">
                      <a16:colId xmlns:a16="http://schemas.microsoft.com/office/drawing/2014/main" val="1335541422"/>
                    </a:ext>
                  </a:extLst>
                </a:gridCol>
                <a:gridCol w="1259860">
                  <a:extLst>
                    <a:ext uri="{9D8B030D-6E8A-4147-A177-3AD203B41FA5}">
                      <a16:colId xmlns:a16="http://schemas.microsoft.com/office/drawing/2014/main" val="584836947"/>
                    </a:ext>
                  </a:extLst>
                </a:gridCol>
                <a:gridCol w="979362">
                  <a:extLst>
                    <a:ext uri="{9D8B030D-6E8A-4147-A177-3AD203B41FA5}">
                      <a16:colId xmlns:a16="http://schemas.microsoft.com/office/drawing/2014/main" val="880834898"/>
                    </a:ext>
                  </a:extLst>
                </a:gridCol>
                <a:gridCol w="1167878">
                  <a:extLst>
                    <a:ext uri="{9D8B030D-6E8A-4147-A177-3AD203B41FA5}">
                      <a16:colId xmlns:a16="http://schemas.microsoft.com/office/drawing/2014/main" val="1917145538"/>
                    </a:ext>
                  </a:extLst>
                </a:gridCol>
                <a:gridCol w="958634">
                  <a:extLst>
                    <a:ext uri="{9D8B030D-6E8A-4147-A177-3AD203B41FA5}">
                      <a16:colId xmlns:a16="http://schemas.microsoft.com/office/drawing/2014/main" val="2266836227"/>
                    </a:ext>
                  </a:extLst>
                </a:gridCol>
                <a:gridCol w="903768">
                  <a:extLst>
                    <a:ext uri="{9D8B030D-6E8A-4147-A177-3AD203B41FA5}">
                      <a16:colId xmlns:a16="http://schemas.microsoft.com/office/drawing/2014/main" val="3124813759"/>
                    </a:ext>
                  </a:extLst>
                </a:gridCol>
              </a:tblGrid>
              <a:tr h="362799"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Monday</a:t>
                      </a:r>
                      <a:endParaRPr lang="de-DE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endParaRPr lang="de-DE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endParaRPr lang="de-D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Thursday</a:t>
                      </a:r>
                      <a:endParaRPr lang="de-DE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/>
                </a:tc>
                <a:extLst>
                  <a:ext uri="{0D108BD9-81ED-4DB2-BD59-A6C34878D82A}">
                    <a16:rowId xmlns:a16="http://schemas.microsoft.com/office/drawing/2014/main" val="2634652510"/>
                  </a:ext>
                </a:extLst>
              </a:tr>
              <a:tr h="5479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08-10</a:t>
                      </a:r>
                      <a:endParaRPr lang="de-DE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27969249"/>
                  </a:ext>
                </a:extLst>
              </a:tr>
              <a:tr h="9181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10-12</a:t>
                      </a:r>
                      <a:endParaRPr lang="de-DE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Dynamik der Atmosphäre 2 - </a:t>
                      </a:r>
                      <a:r>
                        <a:rPr lang="de-DE" sz="14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40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G. der </a:t>
                      </a:r>
                      <a:r>
                        <a:rPr lang="de-DE" sz="14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Synop</a:t>
                      </a:r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  Meteorologie - </a:t>
                      </a:r>
                      <a:r>
                        <a:rPr lang="de-DE" sz="14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Dynamik der Atmosphäre 2 </a:t>
                      </a:r>
                      <a:r>
                        <a:rPr lang="de-DE" sz="1400" u="none" strike="noStrike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53300228"/>
                  </a:ext>
                </a:extLst>
              </a:tr>
              <a:tr h="5479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12-14</a:t>
                      </a:r>
                      <a:endParaRPr lang="de-DE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67738092"/>
                  </a:ext>
                </a:extLst>
              </a:tr>
              <a:tr h="5479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14-16</a:t>
                      </a:r>
                      <a:endParaRPr lang="de-DE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G. der Synoptischen Meteorologie Seminar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3186986"/>
                  </a:ext>
                </a:extLst>
              </a:tr>
              <a:tr h="73300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16-18</a:t>
                      </a:r>
                      <a:endParaRPr lang="de-DE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Dynamik der Atmosphäre 2 Tutorial</a:t>
                      </a:r>
                      <a:endParaRPr lang="de-DE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818" marR="1990" marT="31909" marB="3190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18" marR="1990" marT="31909" marB="31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09277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09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CF1272-0210-671B-41E0-A6FA1B9B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Synchronization Physics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C26303-EC08-DCA2-B672-0B26D1B3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302571" cy="3547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/>
              <a:t>Please note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Potentially easier to complete in 2 semesters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Not all tutorials are listed in the table – please refer to the course catalogue and – more importantly – whiteboard.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If aiming for 30 credits, you could look into taking modules/ courses from the Scientific Computing area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D3D818CF-F7E4-4D8E-F29E-7E7DBC25D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014621"/>
              </p:ext>
            </p:extLst>
          </p:nvPr>
        </p:nvGraphicFramePr>
        <p:xfrm>
          <a:off x="5050466" y="1323647"/>
          <a:ext cx="6868631" cy="526843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46567">
                  <a:extLst>
                    <a:ext uri="{9D8B030D-6E8A-4147-A177-3AD203B41FA5}">
                      <a16:colId xmlns:a16="http://schemas.microsoft.com/office/drawing/2014/main" val="894828067"/>
                    </a:ext>
                  </a:extLst>
                </a:gridCol>
                <a:gridCol w="606056">
                  <a:extLst>
                    <a:ext uri="{9D8B030D-6E8A-4147-A177-3AD203B41FA5}">
                      <a16:colId xmlns:a16="http://schemas.microsoft.com/office/drawing/2014/main" val="1365190461"/>
                    </a:ext>
                  </a:extLst>
                </a:gridCol>
                <a:gridCol w="806645">
                  <a:extLst>
                    <a:ext uri="{9D8B030D-6E8A-4147-A177-3AD203B41FA5}">
                      <a16:colId xmlns:a16="http://schemas.microsoft.com/office/drawing/2014/main" val="2733320957"/>
                    </a:ext>
                  </a:extLst>
                </a:gridCol>
                <a:gridCol w="769760">
                  <a:extLst>
                    <a:ext uri="{9D8B030D-6E8A-4147-A177-3AD203B41FA5}">
                      <a16:colId xmlns:a16="http://schemas.microsoft.com/office/drawing/2014/main" val="3645332473"/>
                    </a:ext>
                  </a:extLst>
                </a:gridCol>
                <a:gridCol w="876343">
                  <a:extLst>
                    <a:ext uri="{9D8B030D-6E8A-4147-A177-3AD203B41FA5}">
                      <a16:colId xmlns:a16="http://schemas.microsoft.com/office/drawing/2014/main" val="908679721"/>
                    </a:ext>
                  </a:extLst>
                </a:gridCol>
                <a:gridCol w="911870">
                  <a:extLst>
                    <a:ext uri="{9D8B030D-6E8A-4147-A177-3AD203B41FA5}">
                      <a16:colId xmlns:a16="http://schemas.microsoft.com/office/drawing/2014/main" val="3153618306"/>
                    </a:ext>
                  </a:extLst>
                </a:gridCol>
                <a:gridCol w="781603">
                  <a:extLst>
                    <a:ext uri="{9D8B030D-6E8A-4147-A177-3AD203B41FA5}">
                      <a16:colId xmlns:a16="http://schemas.microsoft.com/office/drawing/2014/main" val="2498928299"/>
                    </a:ext>
                  </a:extLst>
                </a:gridCol>
                <a:gridCol w="888184">
                  <a:extLst>
                    <a:ext uri="{9D8B030D-6E8A-4147-A177-3AD203B41FA5}">
                      <a16:colId xmlns:a16="http://schemas.microsoft.com/office/drawing/2014/main" val="2927843233"/>
                    </a:ext>
                  </a:extLst>
                </a:gridCol>
                <a:gridCol w="781603">
                  <a:extLst>
                    <a:ext uri="{9D8B030D-6E8A-4147-A177-3AD203B41FA5}">
                      <a16:colId xmlns:a16="http://schemas.microsoft.com/office/drawing/2014/main" val="1427008104"/>
                    </a:ext>
                  </a:extLst>
                </a:gridCol>
              </a:tblGrid>
              <a:tr h="57049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Monday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Thursday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Friday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/>
                </a:tc>
                <a:extLst>
                  <a:ext uri="{0D108BD9-81ED-4DB2-BD59-A6C34878D82A}">
                    <a16:rowId xmlns:a16="http://schemas.microsoft.com/office/drawing/2014/main" val="3957328174"/>
                  </a:ext>
                </a:extLst>
              </a:tr>
              <a:tr h="93958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08-10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77667074"/>
                  </a:ext>
                </a:extLst>
              </a:tr>
              <a:tr h="93958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10-12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CompSci - Lecture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Comp. Stat. Physics II Lecture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CompSci - Lecture</a:t>
                      </a:r>
                      <a:endParaRPr lang="de-DE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Comp. Stat. Physics II Lecture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29191617"/>
                  </a:ext>
                </a:extLst>
              </a:tr>
              <a:tr h="93958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12-14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Comp. Stat.</a:t>
                      </a:r>
                      <a:r>
                        <a:rPr lang="de-DE" sz="14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Physics I:  S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3747920"/>
                  </a:ext>
                </a:extLst>
              </a:tr>
              <a:tr h="93958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14-16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E. in die Quantenmechanik – </a:t>
                      </a:r>
                      <a:r>
                        <a:rPr lang="de-DE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Lecture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72167821"/>
                  </a:ext>
                </a:extLst>
              </a:tr>
              <a:tr h="93958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16-18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CompSci PS</a:t>
                      </a: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CompSci</a:t>
                      </a:r>
                      <a:r>
                        <a:rPr lang="de-DE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PS</a:t>
                      </a: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259" marR="2259" marT="225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E.</a:t>
                      </a:r>
                      <a:r>
                        <a:rPr lang="de-DE" sz="14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 die Quanten-mechanik - Tutorial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4" marR="854" marT="8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34247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259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Office PowerPoint</Application>
  <PresentationFormat>Breitbild</PresentationFormat>
  <Paragraphs>422</Paragraphs>
  <Slides>15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</vt:lpstr>
      <vt:lpstr>Computational Sciences</vt:lpstr>
      <vt:lpstr>Agenda</vt:lpstr>
      <vt:lpstr>Synchronization</vt:lpstr>
      <vt:lpstr>Synchronization Chemistry</vt:lpstr>
      <vt:lpstr>Synchronization Geographical Sciences</vt:lpstr>
      <vt:lpstr>Synchronization Geological Sciences</vt:lpstr>
      <vt:lpstr>Alternative Synchronization Geosciences</vt:lpstr>
      <vt:lpstr>Synchronization Meteorology</vt:lpstr>
      <vt:lpstr>Synchronization Physics</vt:lpstr>
      <vt:lpstr>Synchronization Computer Science</vt:lpstr>
      <vt:lpstr>Synchronization: Mathematics</vt:lpstr>
      <vt:lpstr>Scientific Computing</vt:lpstr>
      <vt:lpstr>Scientific Computing</vt:lpstr>
      <vt:lpstr>PowerPoint-Präsentation</vt:lpstr>
      <vt:lpstr>Recognition 101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Sciences</dc:title>
  <dc:creator>bMkeZ6nGKfUpXQbC</dc:creator>
  <cp:lastModifiedBy>Korell, Emmelie</cp:lastModifiedBy>
  <cp:revision>7</cp:revision>
  <dcterms:created xsi:type="dcterms:W3CDTF">2024-10-11T17:26:39Z</dcterms:created>
  <dcterms:modified xsi:type="dcterms:W3CDTF">2024-10-14T09:33:38Z</dcterms:modified>
</cp:coreProperties>
</file>